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8" r:id="rId3"/>
    <p:sldId id="283" r:id="rId4"/>
    <p:sldId id="302" r:id="rId5"/>
    <p:sldId id="293" r:id="rId6"/>
    <p:sldId id="308" r:id="rId7"/>
    <p:sldId id="309" r:id="rId8"/>
    <p:sldId id="317" r:id="rId9"/>
    <p:sldId id="287" r:id="rId10"/>
    <p:sldId id="305" r:id="rId11"/>
    <p:sldId id="318" r:id="rId12"/>
    <p:sldId id="328" r:id="rId13"/>
    <p:sldId id="320" r:id="rId14"/>
    <p:sldId id="327" r:id="rId15"/>
    <p:sldId id="329" r:id="rId16"/>
    <p:sldId id="330" r:id="rId17"/>
    <p:sldId id="324" r:id="rId18"/>
    <p:sldId id="304" r:id="rId19"/>
    <p:sldId id="331" r:id="rId20"/>
    <p:sldId id="311" r:id="rId21"/>
    <p:sldId id="326" r:id="rId22"/>
    <p:sldId id="296" r:id="rId23"/>
    <p:sldId id="312" r:id="rId2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A353C"/>
    <a:srgbClr val="F05120"/>
    <a:srgbClr val="005C4A"/>
    <a:srgbClr val="EFCACA"/>
    <a:srgbClr val="579488"/>
    <a:srgbClr val="9DD526"/>
    <a:srgbClr val="FB3803"/>
    <a:srgbClr val="EF536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20" autoAdjust="0"/>
    <p:restoredTop sz="94353" autoAdjust="0"/>
  </p:normalViewPr>
  <p:slideViewPr>
    <p:cSldViewPr>
      <p:cViewPr varScale="1">
        <p:scale>
          <a:sx n="94" d="100"/>
          <a:sy n="94" d="100"/>
        </p:scale>
        <p:origin x="-80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FB6CB9-FC61-42C7-AB0E-E239B60C3C51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EA237-A359-4CC0-951A-F3A14D13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07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Teks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“MTK” </a:t>
            </a:r>
            <a:r>
              <a:rPr lang="en-US" dirty="0" err="1"/>
              <a:t>diubah</a:t>
            </a:r>
            <a:r>
              <a:rPr lang="en-US" baseline="0" dirty="0"/>
              <a:t> </a:t>
            </a:r>
            <a:r>
              <a:rPr lang="en-US" baseline="0" dirty="0" err="1"/>
              <a:t>sesuai</a:t>
            </a:r>
            <a:r>
              <a:rPr lang="en-US" baseline="0" dirty="0"/>
              <a:t> cover </a:t>
            </a:r>
            <a:r>
              <a:rPr lang="en-US" baseline="0" dirty="0" err="1"/>
              <a:t>dan</a:t>
            </a:r>
            <a:r>
              <a:rPr lang="en-US" baseline="0" dirty="0"/>
              <a:t> </a:t>
            </a:r>
            <a:r>
              <a:rPr lang="en-US" baseline="0" dirty="0" err="1"/>
              <a:t>tingkat</a:t>
            </a:r>
            <a:r>
              <a:rPr lang="en-US" baseline="0" dirty="0"/>
              <a:t> </a:t>
            </a:r>
            <a:r>
              <a:rPr lang="en-US" baseline="0" dirty="0" err="1"/>
              <a:t>kelas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EA237-A359-4CC0-951A-F3A14D13DA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38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8EA237-A359-4CC0-951A-F3A14D13DA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50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8EA237-A359-4CC0-951A-F3A14D13DA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16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8EA237-A359-4CC0-951A-F3A14D13DA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73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8EA237-A359-4CC0-951A-F3A14D13DA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743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8EA237-A359-4CC0-951A-F3A14D13DA2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5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8EA237-A359-4CC0-951A-F3A14D13DA2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36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8EA237-A359-4CC0-951A-F3A14D13DA2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1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099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9789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5780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8729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D28AFCA0-8392-426D-B17B-44E436961E4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CF5173EB-D75B-49DC-8703-0B33855A7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8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D28AFCA0-8392-426D-B17B-44E436961E4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CF5173EB-D75B-49DC-8703-0B33855A7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7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D28AFCA0-8392-426D-B17B-44E436961E4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CF5173EB-D75B-49DC-8703-0B33855A7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69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D28AFCA0-8392-426D-B17B-44E436961E4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CF5173EB-D75B-49DC-8703-0B33855A7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78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D28AFCA0-8392-426D-B17B-44E436961E4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CF5173EB-D75B-49DC-8703-0B33855A7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03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D28AFCA0-8392-426D-B17B-44E436961E4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CF5173EB-D75B-49DC-8703-0B33855A7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280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D28AFCA0-8392-426D-B17B-44E436961E4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CF5173EB-D75B-49DC-8703-0B33855A7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96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D28AFCA0-8392-426D-B17B-44E436961E4E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CF5173EB-D75B-49DC-8703-0B33855A7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20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F550FB-E1D1-6EED-9D3A-55FAAE9AB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2AD586-039C-FC44-049A-AE5503A86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3E39AD4-9347-F66A-1F0E-9C8EBDA44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5213A-4ED7-47A6-A565-1B82D2F9D783}" type="datetimeFigureOut">
              <a:rPr lang="en-ID" smtClean="0"/>
              <a:t>5/12/2023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9D4DF8-1FCE-A408-1E82-DC3C4444C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741B17C-D084-9901-5B62-1AC9FEFE5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877-703A-458F-8A92-9E00601063F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271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"/>
            <a:ext cx="9144000" cy="51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0528"/>
            <a:ext cx="9143244" cy="51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69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0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4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11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9.png"/><Relationship Id="rId4" Type="http://schemas.openxmlformats.org/officeDocument/2006/relationships/image" Target="../media/image530.png"/><Relationship Id="rId9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5" Type="http://schemas.openxmlformats.org/officeDocument/2006/relationships/image" Target="../media/image19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4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4.png"/><Relationship Id="rId5" Type="http://schemas.openxmlformats.org/officeDocument/2006/relationships/image" Target="../media/image10.png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0.png"/><Relationship Id="rId5" Type="http://schemas.openxmlformats.org/officeDocument/2006/relationships/image" Target="../media/image19.png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6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線コネクタ 9"/>
          <p:cNvCxnSpPr/>
          <p:nvPr/>
        </p:nvCxnSpPr>
        <p:spPr>
          <a:xfrm>
            <a:off x="3810025" y="2876550"/>
            <a:ext cx="4495775" cy="0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headEnd type="oval"/>
            <a:tailEnd type="oval"/>
          </a:ln>
          <a:effectLst/>
        </p:spPr>
      </p:cxnSp>
      <p:sp>
        <p:nvSpPr>
          <p:cNvPr id="10" name="タイトル 1"/>
          <p:cNvSpPr txBox="1">
            <a:spLocks/>
          </p:cNvSpPr>
          <p:nvPr/>
        </p:nvSpPr>
        <p:spPr>
          <a:xfrm>
            <a:off x="3520978" y="1194343"/>
            <a:ext cx="5073868" cy="469019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ctr" defTabSz="914400" rtl="0" eaLnBrk="1" latinLnBrk="0" hangingPunct="1">
              <a:spcBef>
                <a:spcPct val="0"/>
              </a:spcBef>
              <a:buNone/>
              <a:defRPr sz="9600" kern="1200" spc="15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632713">
              <a:defRPr/>
            </a:pPr>
            <a:r>
              <a:rPr kumimoji="1" lang="en-US" altLang="ja-JP" sz="3200" b="1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MEDIA MENGAJAR</a:t>
            </a:r>
            <a:endParaRPr kumimoji="1" lang="ja-JP" altLang="en-US" sz="3200" b="1" spc="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40914" y="2977351"/>
            <a:ext cx="2434000" cy="315471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UNTUK SMA/MA KELAS XI</a:t>
            </a:r>
            <a:endParaRPr lang="id-ID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テキスト プレースホルダー 11"/>
          <p:cNvSpPr txBox="1">
            <a:spLocks/>
          </p:cNvSpPr>
          <p:nvPr/>
        </p:nvSpPr>
        <p:spPr>
          <a:xfrm>
            <a:off x="3657600" y="1727175"/>
            <a:ext cx="4495775" cy="718215"/>
          </a:xfrm>
          <a:prstGeom prst="rect">
            <a:avLst/>
          </a:prstGeom>
        </p:spPr>
        <p:txBody>
          <a:bodyPr anchor="t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3200" b="1" dirty="0">
                <a:solidFill>
                  <a:srgbClr val="CA353C"/>
                </a:solidFill>
                <a:cs typeface="Arial" pitchFamily="34" charset="0"/>
              </a:rPr>
              <a:t>MATEMATIKA </a:t>
            </a:r>
            <a:endParaRPr lang="en-US" sz="3200" b="1" dirty="0" smtClean="0">
              <a:solidFill>
                <a:srgbClr val="CA353C"/>
              </a:solidFill>
              <a:cs typeface="Arial" pitchFamily="34" charset="0"/>
            </a:endParaRPr>
          </a:p>
          <a:p>
            <a:pPr marL="0" lvl="0" indent="0">
              <a:buNone/>
            </a:pPr>
            <a:r>
              <a:rPr lang="en-US" sz="3200" b="1" dirty="0" smtClean="0">
                <a:solidFill>
                  <a:srgbClr val="CA353C"/>
                </a:solidFill>
                <a:cs typeface="Arial" pitchFamily="34" charset="0"/>
              </a:rPr>
              <a:t>TINGKAT </a:t>
            </a:r>
            <a:r>
              <a:rPr lang="en-US" sz="3200" b="1" dirty="0">
                <a:solidFill>
                  <a:srgbClr val="CA353C"/>
                </a:solidFill>
                <a:cs typeface="Arial" pitchFamily="34" charset="0"/>
              </a:rPr>
              <a:t>LANJUT</a:t>
            </a:r>
          </a:p>
        </p:txBody>
      </p:sp>
      <p:sp>
        <p:nvSpPr>
          <p:cNvPr id="13" name="Cube 12"/>
          <p:cNvSpPr/>
          <p:nvPr/>
        </p:nvSpPr>
        <p:spPr>
          <a:xfrm>
            <a:off x="1251549" y="895351"/>
            <a:ext cx="2269429" cy="2971800"/>
          </a:xfrm>
          <a:prstGeom prst="cube">
            <a:avLst>
              <a:gd name="adj" fmla="val 3711"/>
            </a:avLst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45C16D9-3806-43B5-A7ED-AD8329D633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10"/>
          <a:stretch/>
        </p:blipFill>
        <p:spPr>
          <a:xfrm>
            <a:off x="1251549" y="968375"/>
            <a:ext cx="2177451" cy="289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A84BB9F-A2C4-48A3-9F27-2EAFF9DA62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" y="-1"/>
            <a:ext cx="9220587" cy="5669409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636144" y="699817"/>
            <a:ext cx="2531851" cy="1127546"/>
            <a:chOff x="1366657" y="545950"/>
            <a:chExt cx="3462226" cy="891775"/>
          </a:xfrm>
        </p:grpSpPr>
        <p:grpSp>
          <p:nvGrpSpPr>
            <p:cNvPr id="16" name="Group 15"/>
            <p:cNvGrpSpPr/>
            <p:nvPr/>
          </p:nvGrpSpPr>
          <p:grpSpPr>
            <a:xfrm>
              <a:off x="1366657" y="545950"/>
              <a:ext cx="3462226" cy="891775"/>
              <a:chOff x="1366657" y="545950"/>
              <a:chExt cx="3462226" cy="89177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Rectangle 17"/>
              <p:cNvSpPr/>
              <p:nvPr/>
            </p:nvSpPr>
            <p:spPr>
              <a:xfrm>
                <a:off x="1388493" y="545950"/>
                <a:ext cx="3401364" cy="58895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366657" y="683123"/>
                <a:ext cx="3462226" cy="754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spc="50" dirty="0">
                    <a:solidFill>
                      <a:prstClr val="black"/>
                    </a:solidFill>
                  </a:rPr>
                  <a:t>POLINOMIAL</a:t>
                </a:r>
                <a:endParaRPr lang="en-GB" sz="2800" b="1" spc="5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4754059" y="547431"/>
              <a:ext cx="37951" cy="57901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83492" y="266213"/>
            <a:ext cx="1798411" cy="817327"/>
            <a:chOff x="55507" y="128083"/>
            <a:chExt cx="1798411" cy="817327"/>
          </a:xfrm>
        </p:grpSpPr>
        <p:sp>
          <p:nvSpPr>
            <p:cNvPr id="21" name="Rectangle 20"/>
            <p:cNvSpPr/>
            <p:nvPr/>
          </p:nvSpPr>
          <p:spPr>
            <a:xfrm>
              <a:off x="487554" y="171648"/>
              <a:ext cx="1366364" cy="386881"/>
            </a:xfrm>
            <a:prstGeom prst="rect">
              <a:avLst/>
            </a:prstGeom>
            <a:solidFill>
              <a:srgbClr val="CA35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2234" y="128083"/>
              <a:ext cx="10456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spc="50" dirty="0">
                  <a:solidFill>
                    <a:schemeClr val="bg1">
                      <a:lumMod val="95000"/>
                    </a:schemeClr>
                  </a:solidFill>
                </a:rPr>
                <a:t>BAB 1 </a:t>
              </a:r>
              <a:endParaRPr lang="id-ID" sz="24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0872" y="558529"/>
              <a:ext cx="432046" cy="38688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5507" y="171650"/>
              <a:ext cx="432046" cy="38688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616478" y="167758"/>
            <a:ext cx="505711" cy="1260992"/>
            <a:chOff x="1388493" y="29628"/>
            <a:chExt cx="505711" cy="1260992"/>
          </a:xfrm>
        </p:grpSpPr>
        <p:sp>
          <p:nvSpPr>
            <p:cNvPr id="27" name="Rectangle 26"/>
            <p:cNvSpPr/>
            <p:nvPr/>
          </p:nvSpPr>
          <p:spPr>
            <a:xfrm>
              <a:off x="1388493" y="537122"/>
              <a:ext cx="59922" cy="75349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784876" y="104439"/>
              <a:ext cx="69041" cy="4409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7" name="Oval 36"/>
            <p:cNvSpPr/>
            <p:nvPr/>
          </p:nvSpPr>
          <p:spPr>
            <a:xfrm>
              <a:off x="1744587" y="29628"/>
              <a:ext cx="149617" cy="1496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8" name="Rectangle 37"/>
            <p:cNvSpPr/>
            <p:nvPr/>
          </p:nvSpPr>
          <p:spPr>
            <a:xfrm rot="16200000">
              <a:off x="1587369" y="340315"/>
              <a:ext cx="69041" cy="46405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" y="4629150"/>
            <a:ext cx="9143244" cy="51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853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151" y="114142"/>
            <a:ext cx="4408449" cy="456803"/>
            <a:chOff x="11151" y="114142"/>
            <a:chExt cx="3722649" cy="45680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1" y="114142"/>
              <a:ext cx="3722649" cy="45680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CB7F931D-D90E-1E13-2A09-7657B6BADC18}"/>
                </a:ext>
              </a:extLst>
            </p:cNvPr>
            <p:cNvSpPr txBox="1"/>
            <p:nvPr/>
          </p:nvSpPr>
          <p:spPr>
            <a:xfrm>
              <a:off x="838200" y="133350"/>
              <a:ext cx="2667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1.1 </a:t>
              </a:r>
              <a:r>
                <a:rPr lang="en-ID" sz="2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Fungsi</a:t>
              </a:r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Polinomial</a:t>
              </a:r>
              <a:endParaRPr lang="en-ID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400196" y="821318"/>
            <a:ext cx="6678420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polinomial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suku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berderajat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variabel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fungsi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dinyatakan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bentuk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2770153"/>
            <a:ext cx="2065385" cy="17845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CCD5B2ED-D655-4CBD-8E87-287E2CF0D90D}"/>
                  </a:ext>
                </a:extLst>
              </p:cNvPr>
              <p:cNvSpPr/>
              <p:nvPr/>
            </p:nvSpPr>
            <p:spPr>
              <a:xfrm>
                <a:off x="400196" y="1793074"/>
                <a:ext cx="7423894" cy="878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 … 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dengan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≠0,</m:t>
                    </m:r>
                  </m:oMath>
                </a14:m>
                <a:r>
                  <a:rPr lang="en-US" dirty="0">
                    <a:solidFill>
                      <a:srgbClr val="231F2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CD5B2ED-D655-4CBD-8E87-287E2CF0D9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96" y="1793074"/>
                <a:ext cx="7423894" cy="878895"/>
              </a:xfrm>
              <a:prstGeom prst="rect">
                <a:avLst/>
              </a:prstGeom>
              <a:blipFill>
                <a:blip r:embed="rId4"/>
                <a:stretch>
                  <a:fillRect l="-740" b="-9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36A0B3A8-3D4C-4D8E-92F3-9230830290C2}"/>
                  </a:ext>
                </a:extLst>
              </p:cNvPr>
              <p:cNvSpPr/>
              <p:nvPr/>
            </p:nvSpPr>
            <p:spPr>
              <a:xfrm>
                <a:off x="228600" y="2792467"/>
                <a:ext cx="7315200" cy="4580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 mana </a:t>
                </a:r>
                <a:r>
                  <a:rPr lang="it-IT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bilangan cacah,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>
                    <a:solidFill>
                      <a:srgbClr val="231F2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koefisien</a:t>
                </a:r>
                <a:r>
                  <a:rPr lang="en-US" dirty="0">
                    <a:solidFill>
                      <a:srgbClr val="231F2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231F2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konstanta.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6A0B3A8-3D4C-4D8E-92F3-923083029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792467"/>
                <a:ext cx="7315200" cy="458074"/>
              </a:xfrm>
              <a:prstGeom prst="rect">
                <a:avLst/>
              </a:prstGeom>
              <a:blipFill>
                <a:blip r:embed="rId5"/>
                <a:stretch>
                  <a:fillRect l="-750"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59577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85DB05E8-A8A9-2DB4-51EB-27EF6D0A5DF4}"/>
                  </a:ext>
                </a:extLst>
              </p:cNvPr>
              <p:cNvSpPr txBox="1"/>
              <p:nvPr/>
            </p:nvSpPr>
            <p:spPr>
              <a:xfrm>
                <a:off x="161409" y="2495550"/>
                <a:ext cx="8646041" cy="17041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Jika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D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+1</m:t>
                    </m:r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</m:oMath>
                </a14:m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nilai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D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(2)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D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</m:oMath>
                  </m:oMathPara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ID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−4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+1=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25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5DB05E8-A8A9-2DB4-51EB-27EF6D0A5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409" y="2495550"/>
                <a:ext cx="8646041" cy="1704184"/>
              </a:xfrm>
              <a:prstGeom prst="rect">
                <a:avLst/>
              </a:prstGeom>
              <a:blipFill>
                <a:blip r:embed="rId2"/>
                <a:stretch>
                  <a:fillRect l="-564" b="-4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193159" y="43116"/>
            <a:ext cx="2895599" cy="890702"/>
            <a:chOff x="228600" y="0"/>
            <a:chExt cx="2649783" cy="890702"/>
          </a:xfrm>
        </p:grpSpPr>
        <p:sp>
          <p:nvSpPr>
            <p:cNvPr id="14" name="Round Same Side Corner Rectangle 13"/>
            <p:cNvSpPr/>
            <p:nvPr/>
          </p:nvSpPr>
          <p:spPr>
            <a:xfrm flipV="1">
              <a:off x="228600" y="0"/>
              <a:ext cx="2649412" cy="666750"/>
            </a:xfrm>
            <a:prstGeom prst="round2Same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8537D7EC-A424-743F-48BB-675147BCC716}"/>
                </a:ext>
              </a:extLst>
            </p:cNvPr>
            <p:cNvSpPr txBox="1"/>
            <p:nvPr/>
          </p:nvSpPr>
          <p:spPr>
            <a:xfrm>
              <a:off x="279771" y="182816"/>
              <a:ext cx="259861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Nilai </a:t>
              </a:r>
              <a:r>
                <a:rPr lang="en-US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Fungsi</a:t>
              </a:r>
              <a:r>
                <a: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Polinomial</a:t>
              </a:r>
              <a:endParaRPr lang="en-ID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F96A611-EF37-FC38-D090-8F9C621A7086}"/>
              </a:ext>
            </a:extLst>
          </p:cNvPr>
          <p:cNvGrpSpPr/>
          <p:nvPr/>
        </p:nvGrpSpPr>
        <p:grpSpPr>
          <a:xfrm>
            <a:off x="193159" y="1928648"/>
            <a:ext cx="1191199" cy="423818"/>
            <a:chOff x="400195" y="2319228"/>
            <a:chExt cx="1428605" cy="48112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1D3CFAD1-9B39-B014-A7B5-402E221C6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195" y="2319228"/>
              <a:ext cx="1428605" cy="481122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1ADB5F69-55AB-35D1-4663-331B281EDC0F}"/>
                </a:ext>
              </a:extLst>
            </p:cNvPr>
            <p:cNvSpPr/>
            <p:nvPr/>
          </p:nvSpPr>
          <p:spPr>
            <a:xfrm>
              <a:off x="665987" y="2352473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ID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Contoh</a:t>
              </a:r>
              <a:endParaRPr lang="en-ID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7AC3DCB-AA91-4EE5-93C8-8B3C7CFD710A}"/>
              </a:ext>
            </a:extLst>
          </p:cNvPr>
          <p:cNvSpPr/>
          <p:nvPr/>
        </p:nvSpPr>
        <p:spPr>
          <a:xfrm>
            <a:off x="161409" y="852413"/>
            <a:ext cx="8011726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Jika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polinom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dilambangkan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polinom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(2). </a:t>
            </a:r>
            <a:endParaRPr lang="en-ID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7339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5DB05E8-A8A9-2DB4-51EB-27EF6D0A5DF4}"/>
              </a:ext>
            </a:extLst>
          </p:cNvPr>
          <p:cNvSpPr txBox="1"/>
          <p:nvPr/>
        </p:nvSpPr>
        <p:spPr>
          <a:xfrm>
            <a:off x="341204" y="826117"/>
            <a:ext cx="8070922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Dua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polInomial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dikatakan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identik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jika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keduanya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mempunyai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derajat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koefisien-koefisien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suku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sejenis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juga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Misalnya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D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52400" y="34888"/>
            <a:ext cx="2313900" cy="638313"/>
            <a:chOff x="228600" y="0"/>
            <a:chExt cx="2649783" cy="666750"/>
          </a:xfrm>
        </p:grpSpPr>
        <p:sp>
          <p:nvSpPr>
            <p:cNvPr id="14" name="Round Same Side Corner Rectangle 13"/>
            <p:cNvSpPr/>
            <p:nvPr/>
          </p:nvSpPr>
          <p:spPr>
            <a:xfrm flipV="1">
              <a:off x="228600" y="0"/>
              <a:ext cx="2649412" cy="666750"/>
            </a:xfrm>
            <a:prstGeom prst="round2Same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8537D7EC-A424-743F-48BB-675147BCC716}"/>
                </a:ext>
              </a:extLst>
            </p:cNvPr>
            <p:cNvSpPr txBox="1"/>
            <p:nvPr/>
          </p:nvSpPr>
          <p:spPr>
            <a:xfrm>
              <a:off x="279771" y="182816"/>
              <a:ext cx="2598612" cy="417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ID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olinomial</a:t>
              </a:r>
              <a:r>
                <a:rPr lang="en-ID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Identik</a:t>
              </a:r>
              <a:endParaRPr lang="en-ID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EE8270C2-4EFB-C287-1B4D-08C0E4E1B2D2}"/>
                  </a:ext>
                </a:extLst>
              </p:cNvPr>
              <p:cNvSpPr txBox="1"/>
              <p:nvPr/>
            </p:nvSpPr>
            <p:spPr>
              <a:xfrm>
                <a:off x="409575" y="1717356"/>
                <a:ext cx="515243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D" sz="16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D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ID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+3=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D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D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E8270C2-4EFB-C287-1B4D-08C0E4E1B2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5" y="1717356"/>
                <a:ext cx="5152436" cy="246221"/>
              </a:xfrm>
              <a:prstGeom prst="rect">
                <a:avLst/>
              </a:prstGeom>
              <a:blipFill>
                <a:blip r:embed="rId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B10658D7-A962-ADF8-ABB3-73695F506DF5}"/>
                  </a:ext>
                </a:extLst>
              </p:cNvPr>
              <p:cNvSpPr txBox="1"/>
              <p:nvPr/>
            </p:nvSpPr>
            <p:spPr>
              <a:xfrm>
                <a:off x="410584" y="2177455"/>
                <a:ext cx="67624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D" sz="16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D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ID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+3=</m:t>
                      </m:r>
                      <m:sSup>
                        <m:sSupPr>
                          <m:ctrlPr>
                            <a:rPr lang="en-ID" sz="16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sSup>
                        <m:sSupPr>
                          <m:ctrlPr>
                            <a:rPr lang="en-ID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sSup>
                        <m:sSupPr>
                          <m:ctrlPr>
                            <a:rPr lang="en-ID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+3.</m:t>
                      </m:r>
                    </m:oMath>
                  </m:oMathPara>
                </a14:m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10658D7-A962-ADF8-ABB3-73695F506D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84" y="2177455"/>
                <a:ext cx="6762492" cy="246221"/>
              </a:xfrm>
              <a:prstGeom prst="rect">
                <a:avLst/>
              </a:prstGeom>
              <a:blipFill>
                <a:blip r:embed="rId3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89377181-4D3B-14E7-BAAE-ABDEFD41BFD1}"/>
                  </a:ext>
                </a:extLst>
              </p:cNvPr>
              <p:cNvSpPr txBox="1"/>
              <p:nvPr/>
            </p:nvSpPr>
            <p:spPr>
              <a:xfrm>
                <a:off x="341204" y="2639111"/>
                <a:ext cx="6059596" cy="1894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Perhatikan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ruas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kiri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dan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ruas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kanan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Bandingkan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koefisien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D" sz="1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:−10=3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US" sz="1600" b="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5">
                  <a:lnSpc>
                    <a:spcPct val="150000"/>
                  </a:lnSpc>
                </a:pPr>
                <a:r>
                  <a:rPr lang="en-US" sz="16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Bandingkan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koefisien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D" sz="1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5">
                  <a:lnSpc>
                    <a:spcPct val="150000"/>
                  </a:lnSpc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377181-4D3B-14E7-BAAE-ABDEFD41BF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04" y="2639111"/>
                <a:ext cx="6059596" cy="1894749"/>
              </a:xfrm>
              <a:prstGeom prst="rect">
                <a:avLst/>
              </a:prstGeom>
              <a:blipFill>
                <a:blip r:embed="rId4"/>
                <a:stretch>
                  <a:fillRect l="-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1361D19-CD1D-CF77-DFD4-676EFFE3E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307590"/>
            <a:ext cx="2763752" cy="225865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F4E695D5-C279-8644-41CA-E192A9E5D4C6}"/>
              </a:ext>
            </a:extLst>
          </p:cNvPr>
          <p:cNvGrpSpPr/>
          <p:nvPr/>
        </p:nvGrpSpPr>
        <p:grpSpPr>
          <a:xfrm>
            <a:off x="2924133" y="3463376"/>
            <a:ext cx="857334" cy="1003456"/>
            <a:chOff x="2924133" y="3463376"/>
            <a:chExt cx="857334" cy="10034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xmlns="" id="{CB5F8CC4-9027-D8D1-5E88-C5963F0F6E47}"/>
                    </a:ext>
                  </a:extLst>
                </p:cNvPr>
                <p:cNvSpPr txBox="1"/>
                <p:nvPr/>
              </p:nvSpPr>
              <p:spPr>
                <a:xfrm>
                  <a:off x="2924134" y="3463376"/>
                  <a:ext cx="857333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B5F8CC4-9027-D8D1-5E88-C5963F0F6E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4134" y="3463376"/>
                  <a:ext cx="857333" cy="246221"/>
                </a:xfrm>
                <a:prstGeom prst="rect">
                  <a:avLst/>
                </a:prstGeom>
                <a:blipFill>
                  <a:blip r:embed="rId6"/>
                  <a:stretch>
                    <a:fillRect l="-8571" t="-24390" b="-48780"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xmlns="" id="{2931D44D-8626-7BF5-7164-EFE3BB8C87FA}"/>
                    </a:ext>
                  </a:extLst>
                </p:cNvPr>
                <p:cNvSpPr txBox="1"/>
                <p:nvPr/>
              </p:nvSpPr>
              <p:spPr>
                <a:xfrm>
                  <a:off x="2924133" y="4220611"/>
                  <a:ext cx="857333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931D44D-8626-7BF5-7164-EFE3BB8C87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4133" y="4220611"/>
                  <a:ext cx="857333" cy="246221"/>
                </a:xfrm>
                <a:prstGeom prst="rect">
                  <a:avLst/>
                </a:prstGeom>
                <a:blipFill>
                  <a:blip r:embed="rId7"/>
                  <a:stretch>
                    <a:fillRect l="-8571" t="-24390" b="-487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726975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85DB05E8-A8A9-2DB4-51EB-27EF6D0A5DF4}"/>
                  </a:ext>
                </a:extLst>
              </p:cNvPr>
              <p:cNvSpPr txBox="1"/>
              <p:nvPr/>
            </p:nvSpPr>
            <p:spPr>
              <a:xfrm>
                <a:off x="311078" y="852714"/>
                <a:ext cx="7537522" cy="8735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Jika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D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adalah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polinomial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derajat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D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adalah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polinomial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derajat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berlaku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hubungan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berikut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5DB05E8-A8A9-2DB4-51EB-27EF6D0A5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78" y="852714"/>
                <a:ext cx="7537522" cy="873572"/>
              </a:xfrm>
              <a:prstGeom prst="rect">
                <a:avLst/>
              </a:prstGeom>
              <a:blipFill>
                <a:blip r:embed="rId2"/>
                <a:stretch>
                  <a:fillRect l="-647" r="-647" b="-10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228600" y="41028"/>
            <a:ext cx="4724400" cy="837586"/>
            <a:chOff x="228600" y="0"/>
            <a:chExt cx="2649412" cy="955001"/>
          </a:xfrm>
        </p:grpSpPr>
        <p:sp>
          <p:nvSpPr>
            <p:cNvPr id="14" name="Round Same Side Corner Rectangle 13"/>
            <p:cNvSpPr/>
            <p:nvPr/>
          </p:nvSpPr>
          <p:spPr>
            <a:xfrm flipV="1">
              <a:off x="228600" y="0"/>
              <a:ext cx="2649412" cy="666750"/>
            </a:xfrm>
            <a:prstGeom prst="round2Same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8537D7EC-A424-743F-48BB-675147BCC716}"/>
                </a:ext>
              </a:extLst>
            </p:cNvPr>
            <p:cNvSpPr txBox="1"/>
            <p:nvPr/>
          </p:nvSpPr>
          <p:spPr>
            <a:xfrm>
              <a:off x="277765" y="147882"/>
              <a:ext cx="2598612" cy="807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ID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ifat</a:t>
              </a:r>
              <a:r>
                <a:rPr lang="en-ID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Operasi</a:t>
              </a:r>
              <a:r>
                <a:rPr lang="en-ID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Aljabar</a:t>
              </a:r>
              <a:r>
                <a:rPr lang="en-ID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pada </a:t>
              </a:r>
              <a:r>
                <a:rPr lang="en-ID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Polinomial</a:t>
              </a:r>
              <a:endParaRPr lang="en-ID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9052069-8C1C-6344-15C2-E0B133793D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307590"/>
            <a:ext cx="2763752" cy="22586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xmlns="" id="{32D8E2AC-1C9B-4CBB-A756-5E17A8E9CF50}"/>
                  </a:ext>
                </a:extLst>
              </p:cNvPr>
              <p:cNvSpPr/>
              <p:nvPr/>
            </p:nvSpPr>
            <p:spPr>
              <a:xfrm>
                <a:off x="228600" y="1809750"/>
                <a:ext cx="7086600" cy="12890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AutoNum type="arabicPeriod"/>
                </a:pP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Derajat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dari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D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D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D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adalah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derajat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jika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&gt; m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atau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derajat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jika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&lt; m.</a:t>
                </a:r>
                <a:endParaRPr lang="en-ID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just">
                  <a:lnSpc>
                    <a:spcPct val="150000"/>
                  </a:lnSpc>
                  <a:buAutoNum type="arabicPeriod"/>
                </a:pP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Derajat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dari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D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D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adalah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n-ID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:r>
                  <a:rPr lang="en-ID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  <a:endParaRPr lang="en-ID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2D8E2AC-1C9B-4CBB-A756-5E17A8E9CF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809750"/>
                <a:ext cx="7086600" cy="1289071"/>
              </a:xfrm>
              <a:prstGeom prst="rect">
                <a:avLst/>
              </a:prstGeom>
              <a:blipFill>
                <a:blip r:embed="rId4"/>
                <a:stretch>
                  <a:fillRect l="-602" r="-688" b="-7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98025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28600" y="41028"/>
            <a:ext cx="3657600" cy="837586"/>
            <a:chOff x="228600" y="0"/>
            <a:chExt cx="2649412" cy="955001"/>
          </a:xfrm>
        </p:grpSpPr>
        <p:sp>
          <p:nvSpPr>
            <p:cNvPr id="14" name="Round Same Side Corner Rectangle 13"/>
            <p:cNvSpPr/>
            <p:nvPr/>
          </p:nvSpPr>
          <p:spPr>
            <a:xfrm flipV="1">
              <a:off x="228600" y="0"/>
              <a:ext cx="2649412" cy="666750"/>
            </a:xfrm>
            <a:prstGeom prst="round2Same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8537D7EC-A424-743F-48BB-675147BCC716}"/>
                </a:ext>
              </a:extLst>
            </p:cNvPr>
            <p:cNvSpPr txBox="1"/>
            <p:nvPr/>
          </p:nvSpPr>
          <p:spPr>
            <a:xfrm>
              <a:off x="277765" y="147882"/>
              <a:ext cx="2598612" cy="807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Faktor</a:t>
              </a:r>
              <a:r>
                <a: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dari</a:t>
              </a:r>
              <a:r>
                <a: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Suatu</a:t>
              </a:r>
              <a:r>
                <a: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Polinomial</a:t>
              </a:r>
              <a:endParaRPr lang="en-ID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D3008F27-DC31-4ABF-A910-E49B837DA503}"/>
              </a:ext>
            </a:extLst>
          </p:cNvPr>
          <p:cNvGrpSpPr/>
          <p:nvPr/>
        </p:nvGrpSpPr>
        <p:grpSpPr>
          <a:xfrm>
            <a:off x="152400" y="789062"/>
            <a:ext cx="1428605" cy="481122"/>
            <a:chOff x="400195" y="2319228"/>
            <a:chExt cx="1428605" cy="48112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DEEA2C7D-407D-48C7-867D-57AC2E16E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195" y="2319228"/>
              <a:ext cx="1428605" cy="481122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7E2DF50E-5673-41C6-A255-68DC2B5A4E20}"/>
                </a:ext>
              </a:extLst>
            </p:cNvPr>
            <p:cNvSpPr/>
            <p:nvPr/>
          </p:nvSpPr>
          <p:spPr>
            <a:xfrm>
              <a:off x="665987" y="2352473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ID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Contoh</a:t>
              </a:r>
              <a:endParaRPr lang="en-ID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9F4125FD-721D-5B98-6D53-435CD2FC3060}"/>
                  </a:ext>
                </a:extLst>
              </p:cNvPr>
              <p:cNvSpPr txBox="1"/>
              <p:nvPr/>
            </p:nvSpPr>
            <p:spPr>
              <a:xfrm>
                <a:off x="196850" y="1267445"/>
                <a:ext cx="8001000" cy="15250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Polinom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US" sz="1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−15</m:t>
                    </m:r>
                    <m:r>
                      <a:rPr lang="en-US" sz="16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dapat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dinyatakan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dalam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bentuk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perkalian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faktor-faktornya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600" dirty="0"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US" sz="1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−15</m:t>
                    </m:r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d>
                      <m:dPr>
                        <m:ctrlPr>
                          <a:rPr lang="en-US" sz="16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600" i="1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−5</m:t>
                        </m:r>
                      </m:e>
                    </m:d>
                  </m:oMath>
                </a14:m>
                <a:endParaRPr lang="en-US" sz="16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6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        	  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+5)(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−1)</m:t>
                    </m:r>
                  </m:oMath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Sehingga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+5</m:t>
                    </m:r>
                    <m:r>
                      <a:rPr lang="en-US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dan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−1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adalah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faktor-faktor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linear </a:t>
                </a: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dari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US" sz="1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−15</m:t>
                    </m:r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F4125FD-721D-5B98-6D53-435CD2FC3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850" y="1267445"/>
                <a:ext cx="8001000" cy="1525097"/>
              </a:xfrm>
              <a:prstGeom prst="rect">
                <a:avLst/>
              </a:prstGeom>
              <a:blipFill>
                <a:blip r:embed="rId3"/>
                <a:stretch>
                  <a:fillRect l="-381" b="-4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A440DBB7-18FC-517F-6A3F-371918965F4C}"/>
              </a:ext>
            </a:extLst>
          </p:cNvPr>
          <p:cNvGrpSpPr/>
          <p:nvPr/>
        </p:nvGrpSpPr>
        <p:grpSpPr>
          <a:xfrm>
            <a:off x="1524000" y="2952750"/>
            <a:ext cx="5486400" cy="1706563"/>
            <a:chOff x="6172200" y="565684"/>
            <a:chExt cx="3124200" cy="192986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1F064F98-3793-A130-2D41-6FD8FF99B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2200" y="565684"/>
              <a:ext cx="3124200" cy="1929866"/>
            </a:xfrm>
            <a:prstGeom prst="rect">
              <a:avLst/>
            </a:prstGeo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xmlns="" id="{4AB8294C-58EB-6881-5103-76C073BE5DD6}"/>
                    </a:ext>
                  </a:extLst>
                </p:cNvPr>
                <p:cNvSpPr/>
                <p:nvPr/>
              </p:nvSpPr>
              <p:spPr>
                <a:xfrm>
                  <a:off x="6248400" y="738025"/>
                  <a:ext cx="2971800" cy="14966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Jadi,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untuk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setiap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ID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∈ </a:t>
                  </a:r>
                  <a:r>
                    <a:rPr lang="en-ID" sz="1600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yang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memberikan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ID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)=0</m:t>
                      </m:r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maka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ID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merupakan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akar-akar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persamaan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</m:t>
                      </m:r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Akibatnya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apabila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ID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adalah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akar-akar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persamaan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suatu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polinom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maka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ID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merupakan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faktor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dari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polinom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tersebut.</a:t>
                  </a:r>
                  <a:endParaRPr lang="en-ID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4AB8294C-58EB-6881-5103-76C073BE5DD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48400" y="738025"/>
                  <a:ext cx="2971800" cy="1496610"/>
                </a:xfrm>
                <a:prstGeom prst="rect">
                  <a:avLst/>
                </a:prstGeom>
                <a:blipFill>
                  <a:blip r:embed="rId5"/>
                  <a:stretch>
                    <a:fillRect l="-701" t="-1843" r="-584" b="-50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184513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2885"/>
            <a:ext cx="3733800" cy="456803"/>
            <a:chOff x="0" y="132885"/>
            <a:chExt cx="3127612" cy="45680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2885"/>
              <a:ext cx="3127612" cy="45680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B7F931D-D90E-1E13-2A09-7657B6BADC18}"/>
                </a:ext>
              </a:extLst>
            </p:cNvPr>
            <p:cNvSpPr txBox="1"/>
            <p:nvPr/>
          </p:nvSpPr>
          <p:spPr>
            <a:xfrm>
              <a:off x="625522" y="132885"/>
              <a:ext cx="238835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1.2 Nilai </a:t>
              </a:r>
              <a:r>
                <a:rPr lang="en-ID" sz="2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Polinomial</a:t>
              </a:r>
              <a:endParaRPr lang="en-ID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52400" y="819150"/>
                <a:ext cx="8001000" cy="27020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Jika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=2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+1 </m:t>
                    </m:r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dan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Q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x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−1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+1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maka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x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</m:t>
                      </m:r>
                    </m:oMath>
                  </m:oMathPara>
                </a14:m>
                <a:endParaRPr lang="en-ID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+1</m:t>
                    </m:r>
                  </m:oMath>
                </a14:m>
                <a:endParaRPr lang="en-ID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D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+1=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Hal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menunjukkan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bahwa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polinom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US" b="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+1 </m:t>
                    </m:r>
                  </m:oMath>
                </a14:m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dapat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ditulis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dalam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bentuk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b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b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d>
                    <m:r>
                      <a:rPr lang="en-US" b="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b="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en-ID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819150"/>
                <a:ext cx="8001000" cy="2702086"/>
              </a:xfrm>
              <a:prstGeom prst="rect">
                <a:avLst/>
              </a:prstGeom>
              <a:blipFill>
                <a:blip r:embed="rId3"/>
                <a:stretch>
                  <a:fillRect l="-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5EAE6C5-33BF-0181-1B8B-8B386A0BB3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105150"/>
            <a:ext cx="1691622" cy="146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2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132120"/>
            <a:ext cx="5181600" cy="456803"/>
            <a:chOff x="0" y="132120"/>
            <a:chExt cx="4191000" cy="45680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2120"/>
              <a:ext cx="3810000" cy="45680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CB7F931D-D90E-1E13-2A09-7657B6BADC18}"/>
                </a:ext>
              </a:extLst>
            </p:cNvPr>
            <p:cNvSpPr txBox="1"/>
            <p:nvPr/>
          </p:nvSpPr>
          <p:spPr>
            <a:xfrm>
              <a:off x="838200" y="133350"/>
              <a:ext cx="3352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1.3 </a:t>
              </a:r>
              <a:r>
                <a:rPr lang="en-ID" sz="2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Pembagian</a:t>
              </a:r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Polinomial</a:t>
              </a:r>
              <a:endParaRPr lang="en-ID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BBB43467-CE49-471C-A680-387DE2BB4EA9}"/>
                  </a:ext>
                </a:extLst>
              </p:cNvPr>
              <p:cNvSpPr/>
              <p:nvPr/>
            </p:nvSpPr>
            <p:spPr>
              <a:xfrm>
                <a:off x="384464" y="776738"/>
                <a:ext cx="7997536" cy="11560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Dengan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menggunakan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cara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yang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hampir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sama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dengan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pembagian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suatu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bilangan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kita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dapat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pula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melakukan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pembagian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polinomial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misalnya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(3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US" sz="1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11</m:t>
                    </m:r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+4):(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−4) </m:t>
                    </m:r>
                  </m:oMath>
                </a14:m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pada model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pembagian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berikut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ini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BB43467-CE49-471C-A680-387DE2BB4E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64" y="776738"/>
                <a:ext cx="7997536" cy="1156086"/>
              </a:xfrm>
              <a:prstGeom prst="rect">
                <a:avLst/>
              </a:prstGeom>
              <a:blipFill>
                <a:blip r:embed="rId4"/>
                <a:stretch>
                  <a:fillRect l="-381" r="-457" b="-5789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EB61C618-24F4-7FA7-7342-B338A8492D14}"/>
              </a:ext>
            </a:extLst>
          </p:cNvPr>
          <p:cNvGrpSpPr/>
          <p:nvPr/>
        </p:nvGrpSpPr>
        <p:grpSpPr>
          <a:xfrm>
            <a:off x="422185" y="1932824"/>
            <a:ext cx="3336698" cy="2510410"/>
            <a:chOff x="473302" y="1932824"/>
            <a:chExt cx="3336698" cy="25104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xmlns="" id="{572B4214-B8E3-F0A5-2D48-50E263BC7CE6}"/>
                    </a:ext>
                  </a:extLst>
                </p:cNvPr>
                <p:cNvSpPr/>
                <p:nvPr/>
              </p:nvSpPr>
              <p:spPr>
                <a:xfrm>
                  <a:off x="1168795" y="1932824"/>
                  <a:ext cx="1806649" cy="4154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40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+5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+9</m:t>
                        </m:r>
                      </m:oMath>
                    </m:oMathPara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572B4214-B8E3-F0A5-2D48-50E263BC7C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795" y="1932824"/>
                  <a:ext cx="1806649" cy="41549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xmlns="" id="{1DDA912D-1C10-CC84-BED0-D8FE1ACAFFD5}"/>
                    </a:ext>
                  </a:extLst>
                </p:cNvPr>
                <p:cNvSpPr txBox="1"/>
                <p:nvPr/>
              </p:nvSpPr>
              <p:spPr>
                <a:xfrm>
                  <a:off x="1299830" y="2343428"/>
                  <a:ext cx="2256559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40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1400" i="1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7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+4</m:t>
                        </m:r>
                      </m:oMath>
                    </m:oMathPara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DDA912D-1C10-CC84-BED0-D8FE1ACAFF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9830" y="2343428"/>
                  <a:ext cx="2256559" cy="3077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xmlns="" id="{236AED38-4775-BD78-676B-CE30EE8497B6}"/>
                    </a:ext>
                  </a:extLst>
                </p:cNvPr>
                <p:cNvSpPr txBox="1"/>
                <p:nvPr/>
              </p:nvSpPr>
              <p:spPr>
                <a:xfrm>
                  <a:off x="473302" y="2351413"/>
                  <a:ext cx="94019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</m:oMath>
                    </m:oMathPara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36AED38-4775-BD78-676B-CE30EE8497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302" y="2351413"/>
                  <a:ext cx="940195" cy="3077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xmlns="" id="{DCA4B4AD-B347-CFE9-A95A-8E428D27088A}"/>
                    </a:ext>
                  </a:extLst>
                </p:cNvPr>
                <p:cNvSpPr txBox="1"/>
                <p:nvPr/>
              </p:nvSpPr>
              <p:spPr>
                <a:xfrm>
                  <a:off x="1391276" y="2579745"/>
                  <a:ext cx="131056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40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1400" i="1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12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DCA4B4AD-B347-CFE9-A95A-8E428D2708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1276" y="2579745"/>
                  <a:ext cx="1310563" cy="30777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B5B0EA2F-4862-765E-5C38-FC0F50293BA4}"/>
                </a:ext>
              </a:extLst>
            </p:cNvPr>
            <p:cNvCxnSpPr/>
            <p:nvPr/>
          </p:nvCxnSpPr>
          <p:spPr>
            <a:xfrm>
              <a:off x="1299830" y="2343428"/>
              <a:ext cx="223115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9D4A894D-12BE-4C66-734A-7522A5DAE8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554" y="2343428"/>
              <a:ext cx="98276" cy="4566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FBA1030F-DD28-A29B-4D69-5FDA50AB1F4B}"/>
                </a:ext>
              </a:extLst>
            </p:cNvPr>
            <p:cNvCxnSpPr/>
            <p:nvPr/>
          </p:nvCxnSpPr>
          <p:spPr>
            <a:xfrm flipV="1">
              <a:off x="1344232" y="2881678"/>
              <a:ext cx="2199952" cy="193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8EE1471D-3E82-5695-808D-BFFF7D1FF7A0}"/>
                </a:ext>
              </a:extLst>
            </p:cNvPr>
            <p:cNvCxnSpPr/>
            <p:nvPr/>
          </p:nvCxnSpPr>
          <p:spPr>
            <a:xfrm>
              <a:off x="3657600" y="2881678"/>
              <a:ext cx="1524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xmlns="" id="{EDC3F6FB-13A7-72C3-A543-46DBA3690CA3}"/>
                    </a:ext>
                  </a:extLst>
                </p:cNvPr>
                <p:cNvSpPr/>
                <p:nvPr/>
              </p:nvSpPr>
              <p:spPr>
                <a:xfrm>
                  <a:off x="1902050" y="2814879"/>
                  <a:ext cx="1519268" cy="4154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40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−11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+4</m:t>
                        </m:r>
                      </m:oMath>
                    </m:oMathPara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EDC3F6FB-13A7-72C3-A543-46DBA3690C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2050" y="2814879"/>
                  <a:ext cx="1519268" cy="41549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xmlns="" id="{049E43BF-069F-916E-4FFB-C9E1C04BCCC0}"/>
                    </a:ext>
                  </a:extLst>
                </p:cNvPr>
                <p:cNvSpPr/>
                <p:nvPr/>
              </p:nvSpPr>
              <p:spPr>
                <a:xfrm>
                  <a:off x="1926860" y="3100737"/>
                  <a:ext cx="1145950" cy="4154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40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−20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049E43BF-069F-916E-4FFB-C9E1C04BCC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26860" y="3100737"/>
                  <a:ext cx="1145950" cy="41549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D1F64431-9484-0A99-9D63-4FD76B5D997E}"/>
                </a:ext>
              </a:extLst>
            </p:cNvPr>
            <p:cNvCxnSpPr/>
            <p:nvPr/>
          </p:nvCxnSpPr>
          <p:spPr>
            <a:xfrm>
              <a:off x="2046716" y="3552264"/>
              <a:ext cx="148427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4D1D3FEC-A473-5F26-F8F3-2E8133F10D31}"/>
                </a:ext>
              </a:extLst>
            </p:cNvPr>
            <p:cNvCxnSpPr/>
            <p:nvPr/>
          </p:nvCxnSpPr>
          <p:spPr>
            <a:xfrm>
              <a:off x="3652284" y="3562402"/>
              <a:ext cx="1524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xmlns="" id="{C55D2094-0152-E0EA-FEFD-8C8029BCD313}"/>
                    </a:ext>
                  </a:extLst>
                </p:cNvPr>
                <p:cNvSpPr txBox="1"/>
                <p:nvPr/>
              </p:nvSpPr>
              <p:spPr>
                <a:xfrm>
                  <a:off x="2590790" y="3552264"/>
                  <a:ext cx="94019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+4</m:t>
                        </m:r>
                      </m:oMath>
                    </m:oMathPara>
                  </a14:m>
                  <a:endParaRPr lang="en-ID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55D2094-0152-E0EA-FEFD-8C8029BCD3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0790" y="3552264"/>
                  <a:ext cx="940195" cy="30777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xmlns="" id="{9E7FF0C2-1784-3171-FDDB-6540A174AEAC}"/>
                    </a:ext>
                  </a:extLst>
                </p:cNvPr>
                <p:cNvSpPr txBox="1"/>
                <p:nvPr/>
              </p:nvSpPr>
              <p:spPr>
                <a:xfrm>
                  <a:off x="2652220" y="3809625"/>
                  <a:ext cx="940195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−36</m:t>
                        </m:r>
                      </m:oMath>
                    </m:oMathPara>
                  </a14:m>
                  <a:endParaRPr lang="en-ID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E7FF0C2-1784-3171-FDDB-6540A174AE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2220" y="3809625"/>
                  <a:ext cx="940195" cy="307777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2ECABE66-BF0A-9D8B-3377-960D4839AA9D}"/>
                </a:ext>
              </a:extLst>
            </p:cNvPr>
            <p:cNvCxnSpPr/>
            <p:nvPr/>
          </p:nvCxnSpPr>
          <p:spPr>
            <a:xfrm>
              <a:off x="2715722" y="4148179"/>
              <a:ext cx="81318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36D919E6-CBC0-1741-C7D9-E5F19F03ECDC}"/>
                </a:ext>
              </a:extLst>
            </p:cNvPr>
            <p:cNvCxnSpPr/>
            <p:nvPr/>
          </p:nvCxnSpPr>
          <p:spPr>
            <a:xfrm>
              <a:off x="3652284" y="4148179"/>
              <a:ext cx="1524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9D8A43A3-D218-35DE-F177-70B34915CDBF}"/>
                </a:ext>
              </a:extLst>
            </p:cNvPr>
            <p:cNvSpPr txBox="1"/>
            <p:nvPr/>
          </p:nvSpPr>
          <p:spPr>
            <a:xfrm>
              <a:off x="3171142" y="4135457"/>
              <a:ext cx="44687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</a:t>
              </a:r>
              <a:endParaRPr lang="en-ID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xmlns="" id="{3B40FBB9-69AD-1B44-35DF-00B2B7CFFBA9}"/>
                  </a:ext>
                </a:extLst>
              </p:cNvPr>
              <p:cNvSpPr txBox="1"/>
              <p:nvPr/>
            </p:nvSpPr>
            <p:spPr>
              <a:xfrm>
                <a:off x="4286361" y="2188712"/>
                <a:ext cx="4464951" cy="4560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D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Jadi,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D" sz="14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i="1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(3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1400" i="1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7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−11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+4)</m:t>
                        </m:r>
                      </m:num>
                      <m:den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−4)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1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+5</m:t>
                    </m:r>
                    <m:r>
                      <a:rPr lang="en-US" sz="1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4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+9</m:t>
                    </m:r>
                    <m:r>
                      <a:rPr lang="en-US" sz="1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14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40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untuk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≠4</m:t>
                    </m:r>
                  </m:oMath>
                </a14:m>
                <a:endParaRPr lang="en-ID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B40FBB9-69AD-1B44-35DF-00B2B7CFFB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361" y="2188712"/>
                <a:ext cx="4464951" cy="456087"/>
              </a:xfrm>
              <a:prstGeom prst="rect">
                <a:avLst/>
              </a:prstGeom>
              <a:blipFill>
                <a:blip r:embed="rId13"/>
                <a:stretch>
                  <a:fillRect l="-409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xmlns="" id="{B7654B39-2508-CC65-CAFB-FD8393969528}"/>
              </a:ext>
            </a:extLst>
          </p:cNvPr>
          <p:cNvCxnSpPr>
            <a:cxnSpLocks/>
          </p:cNvCxnSpPr>
          <p:nvPr/>
        </p:nvCxnSpPr>
        <p:spPr>
          <a:xfrm flipH="1">
            <a:off x="4166906" y="1932824"/>
            <a:ext cx="28009" cy="26067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9CB5075F-B4E1-5191-E87B-EE15A721F84E}"/>
              </a:ext>
            </a:extLst>
          </p:cNvPr>
          <p:cNvSpPr txBox="1"/>
          <p:nvPr/>
        </p:nvSpPr>
        <p:spPr>
          <a:xfrm>
            <a:off x="6214036" y="2695586"/>
            <a:ext cx="609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endParaRPr lang="en-ID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xmlns="" id="{6F13822F-99FE-1442-6C90-BE8CAC3027B1}"/>
                  </a:ext>
                </a:extLst>
              </p:cNvPr>
              <p:cNvSpPr txBox="1"/>
              <p:nvPr/>
            </p:nvSpPr>
            <p:spPr>
              <a:xfrm>
                <a:off x="4264272" y="3122655"/>
                <a:ext cx="446495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11</m:t>
                      </m:r>
                      <m:r>
                        <a:rPr lang="en-US" sz="1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+4=(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−4)(</m:t>
                      </m:r>
                      <m:sSup>
                        <m:sSupPr>
                          <m:ctrlPr>
                            <a:rPr lang="en-US" sz="1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</m:t>
                      </m:r>
                      <m:r>
                        <a:rPr lang="en-US" sz="1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+9)+40.</m:t>
                      </m:r>
                    </m:oMath>
                  </m:oMathPara>
                </a14:m>
                <a:endParaRPr lang="en-ID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F13822F-99FE-1442-6C90-BE8CAC3027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4272" y="3122655"/>
                <a:ext cx="4464951" cy="307777"/>
              </a:xfrm>
              <a:prstGeom prst="rect">
                <a:avLst/>
              </a:prstGeom>
              <a:blipFill>
                <a:blip r:embed="rId1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39905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D3008F27-DC31-4ABF-A910-E49B837DA503}"/>
              </a:ext>
            </a:extLst>
          </p:cNvPr>
          <p:cNvGrpSpPr/>
          <p:nvPr/>
        </p:nvGrpSpPr>
        <p:grpSpPr>
          <a:xfrm>
            <a:off x="304800" y="192002"/>
            <a:ext cx="1428605" cy="481122"/>
            <a:chOff x="400195" y="2319228"/>
            <a:chExt cx="1428605" cy="48112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DEEA2C7D-407D-48C7-867D-57AC2E16E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195" y="2319228"/>
              <a:ext cx="1428605" cy="481122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7E2DF50E-5673-41C6-A255-68DC2B5A4E20}"/>
                </a:ext>
              </a:extLst>
            </p:cNvPr>
            <p:cNvSpPr/>
            <p:nvPr/>
          </p:nvSpPr>
          <p:spPr>
            <a:xfrm>
              <a:off x="665987" y="2352473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ID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Contoh</a:t>
              </a:r>
              <a:endParaRPr lang="en-ID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DE21ED4C-76BA-444F-8885-7C1B49034207}"/>
                  </a:ext>
                </a:extLst>
              </p:cNvPr>
              <p:cNvSpPr txBox="1"/>
              <p:nvPr/>
            </p:nvSpPr>
            <p:spPr>
              <a:xfrm>
                <a:off x="304800" y="791151"/>
                <a:ext cx="800100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Tentukan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hasil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bagi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dan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sisa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pembagian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D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ID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dengan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+3.</m:t>
                    </m:r>
                  </m:oMath>
                </a14:m>
                <a:endParaRPr lang="en-ID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ID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Jawab:</a:t>
                </a:r>
              </a:p>
              <a:p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Pembagi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=−3.</m:t>
                    </m:r>
                  </m:oMath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E21ED4C-76BA-444F-8885-7C1B49034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791151"/>
                <a:ext cx="8001000" cy="923330"/>
              </a:xfrm>
              <a:prstGeom prst="rect">
                <a:avLst/>
              </a:prstGeom>
              <a:blipFill>
                <a:blip r:embed="rId3"/>
                <a:stretch>
                  <a:fillRect l="-609" t="-3974" b="-9934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A220AAA9-EBB7-AF81-1C72-3B8D87C8A2BB}"/>
              </a:ext>
            </a:extLst>
          </p:cNvPr>
          <p:cNvGrpSpPr/>
          <p:nvPr/>
        </p:nvGrpSpPr>
        <p:grpSpPr>
          <a:xfrm>
            <a:off x="2343276" y="2067258"/>
            <a:ext cx="3038084" cy="985824"/>
            <a:chOff x="124676" y="2083647"/>
            <a:chExt cx="3038084" cy="9858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xmlns="" id="{AA47EAE2-900C-DF46-C35C-0EBBF592A09A}"/>
                    </a:ext>
                  </a:extLst>
                </p:cNvPr>
                <p:cNvSpPr txBox="1"/>
                <p:nvPr/>
              </p:nvSpPr>
              <p:spPr>
                <a:xfrm>
                  <a:off x="979913" y="2290960"/>
                  <a:ext cx="199246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en-ID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9       42 </a:t>
                  </a:r>
                  <a14:m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en-ID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126 </a:t>
                  </a: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AA47EAE2-900C-DF46-C35C-0EBBF592A0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9913" y="2290960"/>
                  <a:ext cx="1992461" cy="369332"/>
                </a:xfrm>
                <a:prstGeom prst="rect">
                  <a:avLst/>
                </a:prstGeom>
                <a:blipFill>
                  <a:blip r:embed="rId4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7500FD41-FDF8-E909-8F35-3D1BD724A350}"/>
                </a:ext>
              </a:extLst>
            </p:cNvPr>
            <p:cNvCxnSpPr>
              <a:cxnSpLocks/>
            </p:cNvCxnSpPr>
            <p:nvPr/>
          </p:nvCxnSpPr>
          <p:spPr>
            <a:xfrm>
              <a:off x="604098" y="2190750"/>
              <a:ext cx="0" cy="489466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82EC40D9-43A6-E8FB-10E9-0C3F049A9980}"/>
                </a:ext>
              </a:extLst>
            </p:cNvPr>
            <p:cNvCxnSpPr/>
            <p:nvPr/>
          </p:nvCxnSpPr>
          <p:spPr>
            <a:xfrm>
              <a:off x="609455" y="2680216"/>
              <a:ext cx="22479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xmlns="" id="{8CD59402-2069-53FC-9F01-2EF62122144B}"/>
                    </a:ext>
                  </a:extLst>
                </p:cNvPr>
                <p:cNvSpPr txBox="1"/>
                <p:nvPr/>
              </p:nvSpPr>
              <p:spPr>
                <a:xfrm>
                  <a:off x="2931928" y="2541716"/>
                  <a:ext cx="23083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CD59402-2069-53FC-9F01-2EF6212214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31928" y="2541716"/>
                  <a:ext cx="230832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21053" r="-18421" b="-8696"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xmlns="" id="{0D115865-6B21-AC40-3405-799EFFFC89A7}"/>
                    </a:ext>
                  </a:extLst>
                </p:cNvPr>
                <p:cNvSpPr txBox="1"/>
                <p:nvPr/>
              </p:nvSpPr>
              <p:spPr>
                <a:xfrm>
                  <a:off x="124676" y="2083647"/>
                  <a:ext cx="297179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en-ID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3     3 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en-ID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5         0 </a:t>
                  </a:r>
                  <a14:m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en-ID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D115865-6B21-AC40-3405-799EFFFC89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676" y="2083647"/>
                  <a:ext cx="2971799" cy="369332"/>
                </a:xfrm>
                <a:prstGeom prst="rect">
                  <a:avLst/>
                </a:prstGeom>
                <a:blipFill>
                  <a:blip r:embed="rId6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2D679675-741A-B9A2-A1C9-66E68050F204}"/>
                </a:ext>
              </a:extLst>
            </p:cNvPr>
            <p:cNvCxnSpPr/>
            <p:nvPr/>
          </p:nvCxnSpPr>
          <p:spPr>
            <a:xfrm flipV="1">
              <a:off x="875859" y="2531681"/>
              <a:ext cx="352498" cy="2769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xmlns="" id="{79E607E5-557A-AF8D-7319-53CE616A4929}"/>
                </a:ext>
              </a:extLst>
            </p:cNvPr>
            <p:cNvCxnSpPr/>
            <p:nvPr/>
          </p:nvCxnSpPr>
          <p:spPr>
            <a:xfrm flipV="1">
              <a:off x="1447431" y="2554425"/>
              <a:ext cx="352498" cy="2769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xmlns="" id="{0629682B-5DFA-F4C2-9EDE-010548534C83}"/>
                </a:ext>
              </a:extLst>
            </p:cNvPr>
            <p:cNvCxnSpPr/>
            <p:nvPr/>
          </p:nvCxnSpPr>
          <p:spPr>
            <a:xfrm flipV="1">
              <a:off x="1976144" y="2541716"/>
              <a:ext cx="352498" cy="2769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xmlns="" id="{DC36B3FC-CF1C-3A91-909E-A123DD230922}"/>
                    </a:ext>
                  </a:extLst>
                </p:cNvPr>
                <p:cNvSpPr txBox="1"/>
                <p:nvPr/>
              </p:nvSpPr>
              <p:spPr>
                <a:xfrm>
                  <a:off x="682808" y="2700139"/>
                  <a:ext cx="241367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ID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en-ID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14      42     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en-ID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130</a:t>
                  </a: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C36B3FC-CF1C-3A91-909E-A123DD2309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2808" y="2700139"/>
                  <a:ext cx="2413671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273" t="-8197" b="-24590"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67087D54-2207-E6CE-F523-CD6F25FD38DD}"/>
                  </a:ext>
                </a:extLst>
              </p:cNvPr>
              <p:cNvSpPr txBox="1"/>
              <p:nvPr/>
            </p:nvSpPr>
            <p:spPr>
              <a:xfrm>
                <a:off x="465999" y="3301958"/>
                <a:ext cx="50292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asil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baginya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D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+42</m:t>
                    </m:r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dan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sisanya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130.</m:t>
                    </m:r>
                  </m:oMath>
                </a14:m>
                <a:endParaRPr lang="en-ID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7087D54-2207-E6CE-F523-CD6F25FD38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99" y="3301958"/>
                <a:ext cx="5029200" cy="369332"/>
              </a:xfrm>
              <a:prstGeom prst="rect">
                <a:avLst/>
              </a:prstGeom>
              <a:blipFill>
                <a:blip r:embed="rId8"/>
                <a:stretch>
                  <a:fillRect l="-97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C2560CD7-832D-FE7A-B002-C6CCC773AD2B}"/>
                  </a:ext>
                </a:extLst>
              </p:cNvPr>
              <p:cNvSpPr txBox="1"/>
              <p:nvPr/>
            </p:nvSpPr>
            <p:spPr>
              <a:xfrm>
                <a:off x="465999" y="3799302"/>
                <a:ext cx="5791199" cy="5598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Jadi,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D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−14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42)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130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 </m:t>
                    </m:r>
                  </m:oMath>
                </a14:m>
                <a:endParaRPr lang="en-ID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560CD7-832D-FE7A-B002-C6CCC773A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99" y="3799302"/>
                <a:ext cx="5791199" cy="559897"/>
              </a:xfrm>
              <a:prstGeom prst="rect">
                <a:avLst/>
              </a:prstGeom>
              <a:blipFill>
                <a:blip r:embed="rId9"/>
                <a:stretch>
                  <a:fillRect l="-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51878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1F81E72-3D61-B2A9-5800-2E69F1D8B9A7}"/>
              </a:ext>
            </a:extLst>
          </p:cNvPr>
          <p:cNvGrpSpPr/>
          <p:nvPr/>
        </p:nvGrpSpPr>
        <p:grpSpPr>
          <a:xfrm>
            <a:off x="0" y="132120"/>
            <a:ext cx="4572000" cy="456803"/>
            <a:chOff x="0" y="132120"/>
            <a:chExt cx="4191000" cy="45680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21F96077-AAA6-8EBB-5FA0-644554113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2120"/>
              <a:ext cx="3810000" cy="45680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F38B9DBC-2932-55BD-2F85-00E8CC8F5F83}"/>
                </a:ext>
              </a:extLst>
            </p:cNvPr>
            <p:cNvSpPr txBox="1"/>
            <p:nvPr/>
          </p:nvSpPr>
          <p:spPr>
            <a:xfrm>
              <a:off x="838200" y="133350"/>
              <a:ext cx="3352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1.4 	</a:t>
              </a:r>
              <a:r>
                <a:rPr lang="en-ID" sz="2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Teorema</a:t>
              </a:r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Sisa</a:t>
              </a:r>
              <a:endParaRPr lang="en-ID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689076E-22AB-92FF-FBB6-90D52D83FF9C}"/>
              </a:ext>
            </a:extLst>
          </p:cNvPr>
          <p:cNvSpPr/>
          <p:nvPr/>
        </p:nvSpPr>
        <p:spPr>
          <a:xfrm>
            <a:off x="384464" y="776738"/>
            <a:ext cx="7692736" cy="1160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Persamaan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dasar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menghubungkan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polinomial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D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unsur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dibagi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D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pembagi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divisor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ID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D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ID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sisa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pembagian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14BD1134-5582-DA1D-369F-489F0BB6D7B7}"/>
                  </a:ext>
                </a:extLst>
              </p:cNvPr>
              <p:cNvSpPr txBox="1"/>
              <p:nvPr/>
            </p:nvSpPr>
            <p:spPr>
              <a:xfrm>
                <a:off x="3019097" y="2024272"/>
                <a:ext cx="215802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BD1134-5582-DA1D-369F-489F0BB6D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9097" y="2024272"/>
                <a:ext cx="2158027" cy="492443"/>
              </a:xfrm>
              <a:prstGeom prst="rect">
                <a:avLst/>
              </a:prstGeom>
              <a:blipFill>
                <a:blip r:embed="rId4"/>
                <a:stretch>
                  <a:fillRect l="-565" r="-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71628F69-7E99-02A3-6756-956D2CB4EDC2}"/>
                  </a:ext>
                </a:extLst>
              </p:cNvPr>
              <p:cNvSpPr txBox="1"/>
              <p:nvPr/>
            </p:nvSpPr>
            <p:spPr>
              <a:xfrm>
                <a:off x="451880" y="2445223"/>
                <a:ext cx="227164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Untuk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maka</a:t>
                </a:r>
              </a:p>
              <a:p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1628F69-7E99-02A3-6756-956D2CB4E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880" y="2445223"/>
                <a:ext cx="2271648" cy="492443"/>
              </a:xfrm>
              <a:prstGeom prst="rect">
                <a:avLst/>
              </a:prstGeom>
              <a:blipFill>
                <a:blip r:embed="rId5"/>
                <a:stretch>
                  <a:fillRect l="-5362" t="-12346" r="-5094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4A2E631C-F41E-2469-B468-93F19F64B9C0}"/>
                  </a:ext>
                </a:extLst>
              </p:cNvPr>
              <p:cNvSpPr txBox="1"/>
              <p:nvPr/>
            </p:nvSpPr>
            <p:spPr>
              <a:xfrm>
                <a:off x="451880" y="2895349"/>
                <a:ext cx="1960345" cy="4690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D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A2E631C-F41E-2469-B468-93F19F64B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880" y="2895349"/>
                <a:ext cx="1960345" cy="4690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BC1F8394-EAF0-721D-8C25-E1117B13D302}"/>
                  </a:ext>
                </a:extLst>
              </p:cNvPr>
              <p:cNvSpPr txBox="1"/>
              <p:nvPr/>
            </p:nvSpPr>
            <p:spPr>
              <a:xfrm>
                <a:off x="3206840" y="3033350"/>
                <a:ext cx="226138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6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C1F8394-EAF0-721D-8C25-E1117B13D3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840" y="3033350"/>
                <a:ext cx="2261388" cy="492443"/>
              </a:xfrm>
              <a:prstGeom prst="rect">
                <a:avLst/>
              </a:prstGeom>
              <a:blipFill>
                <a:blip r:embed="rId7"/>
                <a:stretch>
                  <a:fillRect l="-2965" t="-13750" r="-4582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8E3C30B-0DD6-4C37-169C-3E496DE650B2}"/>
              </a:ext>
            </a:extLst>
          </p:cNvPr>
          <p:cNvSpPr txBox="1"/>
          <p:nvPr/>
        </p:nvSpPr>
        <p:spPr>
          <a:xfrm>
            <a:off x="2597240" y="2973756"/>
            <a:ext cx="609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endParaRPr lang="en-ID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F204BB5B-0170-F0BE-6E21-DD2DB4B1EB6F}"/>
              </a:ext>
            </a:extLst>
          </p:cNvPr>
          <p:cNvGrpSpPr/>
          <p:nvPr/>
        </p:nvGrpSpPr>
        <p:grpSpPr>
          <a:xfrm>
            <a:off x="6187652" y="2952750"/>
            <a:ext cx="2504468" cy="1325563"/>
            <a:chOff x="6172200" y="565684"/>
            <a:chExt cx="3124200" cy="192986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xmlns="" id="{8D330FB6-0E1B-1A5A-B075-433D4DFFB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2200" y="565684"/>
              <a:ext cx="3124200" cy="1929866"/>
            </a:xfrm>
            <a:prstGeom prst="rect">
              <a:avLst/>
            </a:prstGeo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xmlns="" id="{773FB6F0-44D6-B3B3-27DE-9D004ABEB565}"/>
                    </a:ext>
                  </a:extLst>
                </p:cNvPr>
                <p:cNvSpPr/>
                <p:nvPr/>
              </p:nvSpPr>
              <p:spPr>
                <a:xfrm>
                  <a:off x="6324600" y="720367"/>
                  <a:ext cx="2971800" cy="120983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Jika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suku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banyak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ID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dibagi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maka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sisanya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adalah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ID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k).</a:t>
                  </a:r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773FB6F0-44D6-B3B3-27DE-9D004ABEB5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4600" y="720367"/>
                  <a:ext cx="2971800" cy="1209835"/>
                </a:xfrm>
                <a:prstGeom prst="rect">
                  <a:avLst/>
                </a:prstGeom>
                <a:blipFill>
                  <a:blip r:embed="rId9"/>
                  <a:stretch>
                    <a:fillRect l="-1279" t="-2206" r="-1535" b="-882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96643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28600" y="41028"/>
            <a:ext cx="3429000" cy="584775"/>
            <a:chOff x="228600" y="0"/>
            <a:chExt cx="2649412" cy="666750"/>
          </a:xfrm>
        </p:grpSpPr>
        <p:sp>
          <p:nvSpPr>
            <p:cNvPr id="14" name="Round Same Side Corner Rectangle 13"/>
            <p:cNvSpPr/>
            <p:nvPr/>
          </p:nvSpPr>
          <p:spPr>
            <a:xfrm flipV="1">
              <a:off x="228600" y="0"/>
              <a:ext cx="2649412" cy="666750"/>
            </a:xfrm>
            <a:prstGeom prst="round2Same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xmlns="" id="{8537D7EC-A424-743F-48BB-675147BCC716}"/>
                    </a:ext>
                  </a:extLst>
                </p:cNvPr>
                <p:cNvSpPr txBox="1"/>
                <p:nvPr/>
              </p:nvSpPr>
              <p:spPr>
                <a:xfrm>
                  <a:off x="277765" y="147882"/>
                  <a:ext cx="2598612" cy="4561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Pembagian </a:t>
                  </a:r>
                  <a:r>
                    <a:rPr lang="en-US" sz="2000" b="1" dirty="0" err="1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dengan</a:t>
                  </a:r>
                  <a:r>
                    <a:rPr lang="en-US" sz="20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𝒂𝒙</m:t>
                      </m:r>
                      <m:r>
                        <a:rPr lang="en-US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𝒃</m:t>
                      </m:r>
                    </m:oMath>
                  </a14:m>
                  <a:endParaRPr lang="en-ID" sz="20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537D7EC-A424-743F-48BB-675147BCC7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765" y="147882"/>
                  <a:ext cx="2598612" cy="456198"/>
                </a:xfrm>
                <a:prstGeom prst="rect">
                  <a:avLst/>
                </a:prstGeom>
                <a:blipFill>
                  <a:blip r:embed="rId2"/>
                  <a:stretch>
                    <a:fillRect l="-1993" t="-7576" b="-25758"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9F4125FD-721D-5B98-6D53-435CD2FC3060}"/>
                  </a:ext>
                </a:extLst>
              </p:cNvPr>
              <p:cNvSpPr txBox="1"/>
              <p:nvPr/>
            </p:nvSpPr>
            <p:spPr>
              <a:xfrm>
                <a:off x="217966" y="700538"/>
                <a:ext cx="8238665" cy="786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Dengan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menggunakan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teorema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sisa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kita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dapat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menentukan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suatu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persamaan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baru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untuk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polinomial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ID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dibagi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dengan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i="1" dirty="0" err="1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ax</a:t>
                </a:r>
                <a:r>
                  <a:rPr lang="en-ID" sz="1600" i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ID" sz="1600" i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b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yaitu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sebagai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berikut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F4125FD-721D-5B98-6D53-435CD2FC3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966" y="700538"/>
                <a:ext cx="8238665" cy="786754"/>
              </a:xfrm>
              <a:prstGeom prst="rect">
                <a:avLst/>
              </a:prstGeom>
              <a:blipFill>
                <a:blip r:embed="rId3"/>
                <a:stretch>
                  <a:fillRect l="-444" r="-370"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33CD31A9-0770-08B9-103D-AC7532C89808}"/>
                  </a:ext>
                </a:extLst>
              </p:cNvPr>
              <p:cNvSpPr txBox="1"/>
              <p:nvPr/>
            </p:nvSpPr>
            <p:spPr>
              <a:xfrm>
                <a:off x="457199" y="1633204"/>
                <a:ext cx="2552165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CD31A9-0770-08B9-103D-AC7532C89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" y="1633204"/>
                <a:ext cx="2552165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FC92523C-5892-35CC-87E0-42ACED0E19EC}"/>
                  </a:ext>
                </a:extLst>
              </p:cNvPr>
              <p:cNvSpPr txBox="1"/>
              <p:nvPr/>
            </p:nvSpPr>
            <p:spPr>
              <a:xfrm>
                <a:off x="403945" y="2077657"/>
                <a:ext cx="2613985" cy="7994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92523C-5892-35CC-87E0-42ACED0E1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45" y="2077657"/>
                <a:ext cx="2613985" cy="7994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C5BF2E72-A774-BCAC-ECDB-4AE49A446515}"/>
                  </a:ext>
                </a:extLst>
              </p:cNvPr>
              <p:cNvSpPr txBox="1"/>
              <p:nvPr/>
            </p:nvSpPr>
            <p:spPr>
              <a:xfrm>
                <a:off x="395379" y="2733367"/>
                <a:ext cx="2613985" cy="7994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BF2E72-A774-BCAC-ECDB-4AE49A446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379" y="2733367"/>
                <a:ext cx="2613985" cy="7994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281C848E-C5DD-6B2E-66E0-1DF3B905885E}"/>
                  </a:ext>
                </a:extLst>
              </p:cNvPr>
              <p:cNvSpPr txBox="1"/>
              <p:nvPr/>
            </p:nvSpPr>
            <p:spPr>
              <a:xfrm>
                <a:off x="419099" y="3384422"/>
                <a:ext cx="7098802" cy="968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Pada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persamaan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atas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dapat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ditunjukkan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bahwa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sisa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pembagian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suku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banyak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ID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oleh </a:t>
                </a:r>
                <a:r>
                  <a:rPr lang="en-ID" sz="16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ax</a:t>
                </a:r>
                <a:r>
                  <a:rPr lang="en-ID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ID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adalah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81C848E-C5DD-6B2E-66E0-1DF3B9058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9" y="3384422"/>
                <a:ext cx="7098802" cy="968407"/>
              </a:xfrm>
              <a:prstGeom prst="rect">
                <a:avLst/>
              </a:prstGeom>
              <a:blipFill>
                <a:blip r:embed="rId7"/>
                <a:stretch>
                  <a:fillRect l="-515" r="-430" b="-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37117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CEEE21F-BBBB-A996-574E-7C46AA76988F}"/>
              </a:ext>
            </a:extLst>
          </p:cNvPr>
          <p:cNvGrpSpPr/>
          <p:nvPr/>
        </p:nvGrpSpPr>
        <p:grpSpPr>
          <a:xfrm>
            <a:off x="154462" y="821263"/>
            <a:ext cx="1428605" cy="481122"/>
            <a:chOff x="-374508" y="1967608"/>
            <a:chExt cx="1428605" cy="48112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00BB2E58-3FA9-A09F-6F76-F46F56651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4508" y="1967608"/>
              <a:ext cx="1428605" cy="48112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4DCAE516-6CF7-F846-AB19-B816A6E07229}"/>
                </a:ext>
              </a:extLst>
            </p:cNvPr>
            <p:cNvSpPr/>
            <p:nvPr/>
          </p:nvSpPr>
          <p:spPr>
            <a:xfrm>
              <a:off x="-118024" y="2018452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ID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Contoh</a:t>
              </a:r>
              <a:endParaRPr lang="en-ID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9D172F32-8012-456D-9C88-209508FB8905}"/>
              </a:ext>
            </a:extLst>
          </p:cNvPr>
          <p:cNvGrpSpPr/>
          <p:nvPr/>
        </p:nvGrpSpPr>
        <p:grpSpPr>
          <a:xfrm>
            <a:off x="192407" y="1349387"/>
            <a:ext cx="5979638" cy="3286934"/>
            <a:chOff x="-136013" y="804634"/>
            <a:chExt cx="5979638" cy="32869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xmlns="" id="{EC0385DF-B042-B9F7-D2F4-584324F31164}"/>
                    </a:ext>
                  </a:extLst>
                </p:cNvPr>
                <p:cNvSpPr txBox="1"/>
                <p:nvPr/>
              </p:nvSpPr>
              <p:spPr>
                <a:xfrm>
                  <a:off x="-136013" y="804634"/>
                  <a:ext cx="4572000" cy="7867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D" sz="16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(3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ID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−11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+4) :(</m:t>
                        </m:r>
                        <m:sSup>
                          <m:sSupPr>
                            <m:ctrlPr>
                              <a:rPr lang="en-ID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2)=</m:t>
                        </m:r>
                      </m:oMath>
                    </m:oMathPara>
                  </a14:m>
                  <a:endParaRPr lang="en-US" sz="1600" b="0" dirty="0">
                    <a:latin typeface="Times New Roman" panose="020206030504050203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ID" sz="1600" b="1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Jawab</a:t>
                  </a:r>
                  <a:r>
                    <a:rPr lang="en-ID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:</a:t>
                  </a: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C0385DF-B042-B9F7-D2F4-584324F311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36013" y="804634"/>
                  <a:ext cx="4572000" cy="786754"/>
                </a:xfrm>
                <a:prstGeom prst="rect">
                  <a:avLst/>
                </a:prstGeom>
                <a:blipFill>
                  <a:blip r:embed="rId3"/>
                  <a:stretch>
                    <a:fillRect l="-800" b="-930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2D7A1714-7DE6-8537-DC81-29BF632D4270}"/>
                </a:ext>
              </a:extLst>
            </p:cNvPr>
            <p:cNvGrpSpPr/>
            <p:nvPr/>
          </p:nvGrpSpPr>
          <p:grpSpPr>
            <a:xfrm>
              <a:off x="759192" y="1708678"/>
              <a:ext cx="3608596" cy="1789796"/>
              <a:chOff x="514205" y="2676248"/>
              <a:chExt cx="3608596" cy="17897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xmlns="" id="{A74D00DE-93A9-4B67-8A85-722CED6F217E}"/>
                      </a:ext>
                    </a:extLst>
                  </p:cNvPr>
                  <p:cNvSpPr txBox="1"/>
                  <p:nvPr/>
                </p:nvSpPr>
                <p:spPr>
                  <a:xfrm>
                    <a:off x="1790700" y="3016915"/>
                    <a:ext cx="2146005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ID" sz="16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ID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−11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oMath>
                      </m:oMathPara>
                    </a14:m>
                    <a:endPara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A74D00DE-93A9-4B67-8A85-722CED6F217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0700" y="3016915"/>
                    <a:ext cx="2146005" cy="33855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D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xmlns="" id="{B0A2E3C0-856F-D439-5531-434707F073F1}"/>
                      </a:ext>
                    </a:extLst>
                  </p:cNvPr>
                  <p:cNvSpPr txBox="1"/>
                  <p:nvPr/>
                </p:nvSpPr>
                <p:spPr>
                  <a:xfrm>
                    <a:off x="1524000" y="2676248"/>
                    <a:ext cx="2146005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−4 </m:t>
                          </m:r>
                        </m:oMath>
                      </m:oMathPara>
                    </a14:m>
                    <a:endPara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B0A2E3C0-856F-D439-5531-434707F073F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24000" y="2676248"/>
                    <a:ext cx="2146005" cy="33855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xmlns="" id="{C09F1277-3871-8341-132F-73E4F9DB1366}"/>
                      </a:ext>
                    </a:extLst>
                  </p:cNvPr>
                  <p:cNvSpPr txBox="1"/>
                  <p:nvPr/>
                </p:nvSpPr>
                <p:spPr>
                  <a:xfrm>
                    <a:off x="514205" y="3023766"/>
                    <a:ext cx="130426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D" sz="16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ID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C09F1277-3871-8341-132F-73E4F9DB136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4205" y="3023766"/>
                    <a:ext cx="1304260" cy="3385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D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xmlns="" id="{6B0F7E4D-E0B1-2B1C-88CC-76B6988EE1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28800" y="3001999"/>
                <a:ext cx="2107905" cy="1280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xmlns="" id="{1892F913-B7AD-E55E-DF27-EF094A3CE025}"/>
                  </a:ext>
                </a:extLst>
              </p:cNvPr>
              <p:cNvCxnSpPr/>
              <p:nvPr/>
            </p:nvCxnSpPr>
            <p:spPr>
              <a:xfrm flipH="1">
                <a:off x="1752600" y="3014802"/>
                <a:ext cx="76200" cy="47134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xmlns="" id="{4A335DCC-4B5A-AD23-41E7-A1D3A1E49504}"/>
                      </a:ext>
                    </a:extLst>
                  </p:cNvPr>
                  <p:cNvSpPr txBox="1"/>
                  <p:nvPr/>
                </p:nvSpPr>
                <p:spPr>
                  <a:xfrm>
                    <a:off x="1752600" y="3254958"/>
                    <a:ext cx="1752600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ID" sz="16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ID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4A335DCC-4B5A-AD23-41E7-A1D3A1E4950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52600" y="3254958"/>
                    <a:ext cx="1752600" cy="33855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D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xmlns="" id="{F9DE0868-A5B5-BF64-ABA6-FAEB02B6DC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05000" y="3638550"/>
                <a:ext cx="203170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xmlns="" id="{7C151DFF-6736-CF8D-EF96-7822BC9821D3}"/>
                  </a:ext>
                </a:extLst>
              </p:cNvPr>
              <p:cNvCxnSpPr/>
              <p:nvPr/>
            </p:nvCxnSpPr>
            <p:spPr>
              <a:xfrm>
                <a:off x="4030599" y="3638550"/>
                <a:ext cx="92202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xmlns="" id="{3D685B2C-14F8-E7D9-80AA-3AB0BB1566B8}"/>
                      </a:ext>
                    </a:extLst>
                  </p:cNvPr>
                  <p:cNvSpPr txBox="1"/>
                  <p:nvPr/>
                </p:nvSpPr>
                <p:spPr>
                  <a:xfrm>
                    <a:off x="2209800" y="3606586"/>
                    <a:ext cx="1612605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D" sz="16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ID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oMath>
                      </m:oMathPara>
                    </a14:m>
                    <a:endPara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3D685B2C-14F8-E7D9-80AA-3AB0BB1566B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09800" y="3606586"/>
                    <a:ext cx="1612605" cy="33855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D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xmlns="" id="{58C83850-1FD0-D0D9-05A2-0FEE7977AB5C}"/>
                      </a:ext>
                    </a:extLst>
                  </p:cNvPr>
                  <p:cNvSpPr txBox="1"/>
                  <p:nvPr/>
                </p:nvSpPr>
                <p:spPr>
                  <a:xfrm>
                    <a:off x="2211572" y="3820901"/>
                    <a:ext cx="1612605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D" sz="16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ID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+8</m:t>
                          </m:r>
                        </m:oMath>
                      </m:oMathPara>
                    </a14:m>
                    <a:endPara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58C83850-1FD0-D0D9-05A2-0FEE7977AB5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11572" y="3820901"/>
                    <a:ext cx="1612605" cy="33855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D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xmlns="" id="{C4697F41-BF01-94CE-3D45-4B38D15A27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66899" y="4159455"/>
                <a:ext cx="203170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xmlns="" id="{7F8BB841-4DA1-530D-AD18-A5BE5AD1F04D}"/>
                  </a:ext>
                </a:extLst>
              </p:cNvPr>
              <p:cNvCxnSpPr/>
              <p:nvPr/>
            </p:nvCxnSpPr>
            <p:spPr>
              <a:xfrm>
                <a:off x="4027941" y="4143949"/>
                <a:ext cx="92202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xmlns="" id="{5D28D115-1B39-0A4C-2322-66C8F4CD327D}"/>
                      </a:ext>
                    </a:extLst>
                  </p:cNvPr>
                  <p:cNvSpPr txBox="1"/>
                  <p:nvPr/>
                </p:nvSpPr>
                <p:spPr>
                  <a:xfrm>
                    <a:off x="2826489" y="4127490"/>
                    <a:ext cx="1065028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−4 </m:t>
                          </m:r>
                        </m:oMath>
                      </m:oMathPara>
                    </a14:m>
                    <a:endPara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5D28D115-1B39-0A4C-2322-66C8F4CD327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26489" y="4127490"/>
                    <a:ext cx="1065028" cy="33855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D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xmlns="" id="{D2978F3E-A682-72BC-41CB-EB1CDE85FB38}"/>
                    </a:ext>
                  </a:extLst>
                </p:cNvPr>
                <p:cNvSpPr txBox="1"/>
                <p:nvPr/>
              </p:nvSpPr>
              <p:spPr>
                <a:xfrm>
                  <a:off x="1019033" y="3615347"/>
                  <a:ext cx="4824592" cy="47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Jadi,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ID" sz="16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7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−11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+4)</m:t>
                          </m:r>
                        </m:num>
                        <m:den>
                          <m:sSup>
                            <m:sSupPr>
                              <m:ctrlPr>
                                <a:rPr lang="en-ID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adalah </a:t>
                  </a:r>
                  <a14:m>
                    <m:oMath xmlns:m="http://schemas.openxmlformats.org/officeDocument/2006/math">
                      <m:r>
                        <a:rPr lang="en-US" sz="160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en-US" sz="16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160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−4+</m:t>
                      </m:r>
                      <m:f>
                        <m:fPr>
                          <m:ctrlPr>
                            <a:rPr lang="en-US" sz="16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−9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−4</m:t>
                          </m:r>
                        </m:num>
                        <m:den>
                          <m:sSup>
                            <m:sSupPr>
                              <m:ctrlPr>
                                <a:rPr lang="en-ID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D2978F3E-A682-72BC-41CB-EB1CDE85FB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9033" y="3615347"/>
                  <a:ext cx="4824592" cy="476221"/>
                </a:xfrm>
                <a:prstGeom prst="rect">
                  <a:avLst/>
                </a:prstGeom>
                <a:blipFill>
                  <a:blip r:embed="rId11"/>
                  <a:stretch>
                    <a:fillRect l="-632" b="-25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1EE1D4D-FBFC-01D1-583F-9DE2D94AECD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307590"/>
            <a:ext cx="2763752" cy="2258653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F81CB4A1-34B0-473A-BF38-95560975C343}"/>
              </a:ext>
            </a:extLst>
          </p:cNvPr>
          <p:cNvGrpSpPr/>
          <p:nvPr/>
        </p:nvGrpSpPr>
        <p:grpSpPr>
          <a:xfrm>
            <a:off x="154462" y="110609"/>
            <a:ext cx="4495800" cy="584775"/>
            <a:chOff x="228600" y="0"/>
            <a:chExt cx="2649412" cy="666750"/>
          </a:xfrm>
        </p:grpSpPr>
        <p:sp>
          <p:nvSpPr>
            <p:cNvPr id="25" name="Round Same Side Corner Rectangle 13">
              <a:extLst>
                <a:ext uri="{FF2B5EF4-FFF2-40B4-BE49-F238E27FC236}">
                  <a16:creationId xmlns:a16="http://schemas.microsoft.com/office/drawing/2014/main" xmlns="" id="{08F91917-BFFC-4302-BF0B-AF374B1082E5}"/>
                </a:ext>
              </a:extLst>
            </p:cNvPr>
            <p:cNvSpPr/>
            <p:nvPr/>
          </p:nvSpPr>
          <p:spPr>
            <a:xfrm flipV="1">
              <a:off x="228600" y="0"/>
              <a:ext cx="2649412" cy="666750"/>
            </a:xfrm>
            <a:prstGeom prst="round2Same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DAB85822-3AF6-432D-ABAE-E11BCB9CD098}"/>
                </a:ext>
              </a:extLst>
            </p:cNvPr>
            <p:cNvSpPr txBox="1"/>
            <p:nvPr/>
          </p:nvSpPr>
          <p:spPr>
            <a:xfrm>
              <a:off x="277765" y="147882"/>
              <a:ext cx="2598612" cy="45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Pembagian</a:t>
              </a:r>
              <a:r>
                <a: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dengan</a:t>
              </a:r>
              <a:r>
                <a: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Bentuk</a:t>
              </a:r>
              <a:r>
                <a: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Kuadrat</a:t>
              </a:r>
              <a:endParaRPr lang="en-ID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77334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2ACEB1D0-7AD0-514B-C470-76C86448CDF9}"/>
              </a:ext>
            </a:extLst>
          </p:cNvPr>
          <p:cNvGrpSpPr/>
          <p:nvPr/>
        </p:nvGrpSpPr>
        <p:grpSpPr>
          <a:xfrm>
            <a:off x="0" y="133350"/>
            <a:ext cx="4038600" cy="456803"/>
            <a:chOff x="0" y="132120"/>
            <a:chExt cx="4191000" cy="45680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87B047AC-CFE8-21C9-2451-613B2CE95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2120"/>
              <a:ext cx="3810000" cy="45680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F8B6C1D5-EDB1-30FA-7254-C37A1402F23A}"/>
                </a:ext>
              </a:extLst>
            </p:cNvPr>
            <p:cNvSpPr txBox="1"/>
            <p:nvPr/>
          </p:nvSpPr>
          <p:spPr>
            <a:xfrm>
              <a:off x="838200" y="133350"/>
              <a:ext cx="3352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1.5 </a:t>
              </a:r>
              <a:r>
                <a:rPr lang="en-ID" sz="2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Teorema</a:t>
              </a:r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Faktor</a:t>
              </a:r>
              <a:endParaRPr lang="en-ID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443A0B75-43F3-78CB-EF4F-2C0CB572B14A}"/>
                  </a:ext>
                </a:extLst>
              </p:cNvPr>
              <p:cNvSpPr txBox="1"/>
              <p:nvPr/>
            </p:nvSpPr>
            <p:spPr>
              <a:xfrm>
                <a:off x="225256" y="895350"/>
                <a:ext cx="8080544" cy="8735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Misalkan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nilai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polinomial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polino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bersisa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apabila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dibagi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dengan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ID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k.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Dengan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demikian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(</a:t>
                </a:r>
                <a:r>
                  <a:rPr lang="en-ID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ID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dikatakan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sebagai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faktor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dari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43A0B75-43F3-78CB-EF4F-2C0CB572B1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56" y="895350"/>
                <a:ext cx="8080544" cy="873572"/>
              </a:xfrm>
              <a:prstGeom prst="rect">
                <a:avLst/>
              </a:prstGeom>
              <a:blipFill>
                <a:blip r:embed="rId4"/>
                <a:stretch>
                  <a:fillRect l="-679" r="-528" b="-10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C4D14BDB-BC44-B379-1294-9FDE39743729}"/>
              </a:ext>
            </a:extLst>
          </p:cNvPr>
          <p:cNvGrpSpPr/>
          <p:nvPr/>
        </p:nvGrpSpPr>
        <p:grpSpPr>
          <a:xfrm>
            <a:off x="2175352" y="2190750"/>
            <a:ext cx="4987448" cy="1911953"/>
            <a:chOff x="6172200" y="565684"/>
            <a:chExt cx="3124200" cy="192986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6F7D26B2-7CE8-A490-381D-0A65E4CBE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2200" y="565684"/>
              <a:ext cx="3124200" cy="1929866"/>
            </a:xfrm>
            <a:prstGeom prst="rect">
              <a:avLst/>
            </a:prstGeo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xmlns="" id="{AC0F5F6E-FA75-1886-16D7-616DB7CE444B}"/>
                    </a:ext>
                  </a:extLst>
                </p:cNvPr>
                <p:cNvSpPr/>
                <p:nvPr/>
              </p:nvSpPr>
              <p:spPr>
                <a:xfrm>
                  <a:off x="6235753" y="668108"/>
                  <a:ext cx="3012914" cy="15397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150000"/>
                    </a:lnSpc>
                  </a:pP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Suku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banyak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e>
                      </m:d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mempunyai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faktor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(</a:t>
                  </a:r>
                  <a:r>
                    <a:rPr lang="en-ID" sz="1600" i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x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ID" sz="1600" i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k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)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jika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dan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hanya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jika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=0</m:t>
                      </m:r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.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Sebaliknya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,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jika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(</a:t>
                  </a:r>
                  <a:r>
                    <a:rPr lang="en-ID" sz="1600" i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x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ID" sz="1600" i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k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)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adalah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faktor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dari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,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maka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i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k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adalah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akar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dari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=0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a14:m>
                  <a:r>
                    <a:rPr lang="en-ID" sz="1600" dirty="0" err="1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atau</a:t>
                  </a:r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=0</m:t>
                      </m:r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.</a:t>
                  </a:r>
                  <a:endParaRPr lang="en-ID" sz="1600" i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AC0F5F6E-FA75-1886-16D7-616DB7CE44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5753" y="668108"/>
                  <a:ext cx="3012914" cy="1539710"/>
                </a:xfrm>
                <a:prstGeom prst="rect">
                  <a:avLst/>
                </a:prstGeom>
                <a:blipFill>
                  <a:blip r:embed="rId6"/>
                  <a:stretch>
                    <a:fillRect l="-633" r="-633" b="-44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06479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067A91A9-3568-1E57-5A0E-FDA7EF7F56AD}"/>
              </a:ext>
            </a:extLst>
          </p:cNvPr>
          <p:cNvGrpSpPr/>
          <p:nvPr/>
        </p:nvGrpSpPr>
        <p:grpSpPr>
          <a:xfrm>
            <a:off x="0" y="132120"/>
            <a:ext cx="5135704" cy="456803"/>
            <a:chOff x="0" y="132120"/>
            <a:chExt cx="4191000" cy="45680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71CA1D2-3B65-5625-387A-0D2DA6A7B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2120"/>
              <a:ext cx="3810000" cy="45680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4770B73D-6508-164C-2862-C422CA1AF97E}"/>
                </a:ext>
              </a:extLst>
            </p:cNvPr>
            <p:cNvSpPr txBox="1"/>
            <p:nvPr/>
          </p:nvSpPr>
          <p:spPr>
            <a:xfrm>
              <a:off x="838200" y="133350"/>
              <a:ext cx="3352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1.6 </a:t>
              </a:r>
              <a:r>
                <a:rPr lang="en-ID" sz="2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Persamaan</a:t>
              </a:r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Polinomial</a:t>
              </a:r>
              <a:endParaRPr lang="en-ID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452C21E2-52AA-EE3A-99D6-812C88DD1D20}"/>
                  </a:ext>
                </a:extLst>
              </p:cNvPr>
              <p:cNvSpPr txBox="1"/>
              <p:nvPr/>
            </p:nvSpPr>
            <p:spPr>
              <a:xfrm>
                <a:off x="210879" y="2073152"/>
                <a:ext cx="62484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Tentukan </a:t>
                </a: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himpunan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penyelesaian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persamaan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D" sz="1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ID" sz="1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−9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+14=0.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52C21E2-52AA-EE3A-99D6-812C88DD1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79" y="2073152"/>
                <a:ext cx="6248400" cy="338554"/>
              </a:xfrm>
              <a:prstGeom prst="rect">
                <a:avLst/>
              </a:prstGeom>
              <a:blipFill>
                <a:blip r:embed="rId4"/>
                <a:stretch>
                  <a:fillRect l="-585" t="-5357" b="-21429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8AE4FE2B-7681-44DB-61E9-6D3489F5ADDC}"/>
              </a:ext>
            </a:extLst>
          </p:cNvPr>
          <p:cNvGrpSpPr/>
          <p:nvPr/>
        </p:nvGrpSpPr>
        <p:grpSpPr>
          <a:xfrm>
            <a:off x="228599" y="693313"/>
            <a:ext cx="4668821" cy="584775"/>
            <a:chOff x="228600" y="0"/>
            <a:chExt cx="2649412" cy="666750"/>
          </a:xfrm>
        </p:grpSpPr>
        <p:sp>
          <p:nvSpPr>
            <p:cNvPr id="12" name="Round Same Side Corner Rectangle 13">
              <a:extLst>
                <a:ext uri="{FF2B5EF4-FFF2-40B4-BE49-F238E27FC236}">
                  <a16:creationId xmlns:a16="http://schemas.microsoft.com/office/drawing/2014/main" xmlns="" id="{DA6457AB-EA52-7802-3433-AC2F4967663E}"/>
                </a:ext>
              </a:extLst>
            </p:cNvPr>
            <p:cNvSpPr/>
            <p:nvPr/>
          </p:nvSpPr>
          <p:spPr>
            <a:xfrm flipV="1">
              <a:off x="228600" y="0"/>
              <a:ext cx="2649412" cy="666750"/>
            </a:xfrm>
            <a:prstGeom prst="round2Same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D03ECAE8-8509-B13A-BACA-C6BBBA5EFA61}"/>
                </a:ext>
              </a:extLst>
            </p:cNvPr>
            <p:cNvSpPr txBox="1"/>
            <p:nvPr/>
          </p:nvSpPr>
          <p:spPr>
            <a:xfrm>
              <a:off x="277765" y="147882"/>
              <a:ext cx="2598612" cy="45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Menyelesaikan</a:t>
              </a:r>
              <a:r>
                <a: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Persamaan</a:t>
              </a:r>
              <a:r>
                <a: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Polinomial</a:t>
              </a:r>
              <a:endParaRPr lang="en-ID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18DBA7BC-3743-0218-7032-BF448EF51E21}"/>
              </a:ext>
            </a:extLst>
          </p:cNvPr>
          <p:cNvGrpSpPr/>
          <p:nvPr/>
        </p:nvGrpSpPr>
        <p:grpSpPr>
          <a:xfrm>
            <a:off x="228600" y="1524208"/>
            <a:ext cx="1428605" cy="481122"/>
            <a:chOff x="400195" y="2319228"/>
            <a:chExt cx="1428605" cy="48112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xmlns="" id="{E48E7FEF-1B1E-7AD9-B09B-C0489EACD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195" y="2319228"/>
              <a:ext cx="1428605" cy="481122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B66D66CD-512F-6A9A-3AD2-0553089CFBB3}"/>
                </a:ext>
              </a:extLst>
            </p:cNvPr>
            <p:cNvSpPr/>
            <p:nvPr/>
          </p:nvSpPr>
          <p:spPr>
            <a:xfrm>
              <a:off x="665987" y="2352473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ID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Contoh</a:t>
              </a:r>
              <a:endParaRPr lang="en-ID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43211C7-7ABC-E43B-D076-71A53F5E2213}"/>
              </a:ext>
            </a:extLst>
          </p:cNvPr>
          <p:cNvSpPr txBox="1"/>
          <p:nvPr/>
        </p:nvSpPr>
        <p:spPr>
          <a:xfrm>
            <a:off x="210879" y="2356438"/>
            <a:ext cx="8229600" cy="1156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Jawab :</a:t>
            </a:r>
          </a:p>
          <a:p>
            <a:pPr algn="just">
              <a:lnSpc>
                <a:spcPct val="150000"/>
              </a:lnSpc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mencoba-coba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beberapa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bilangan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tentukan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pembagian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1,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D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F833FAF1-3179-5BD1-3497-C96AA101DD8F}"/>
              </a:ext>
            </a:extLst>
          </p:cNvPr>
          <p:cNvGrpSpPr/>
          <p:nvPr/>
        </p:nvGrpSpPr>
        <p:grpSpPr>
          <a:xfrm>
            <a:off x="2566373" y="3564873"/>
            <a:ext cx="2709651" cy="755614"/>
            <a:chOff x="301365" y="3132802"/>
            <a:chExt cx="2709651" cy="7556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xmlns="" id="{6186F1D6-8F8A-2051-920F-51B852A67284}"/>
                    </a:ext>
                  </a:extLst>
                </p:cNvPr>
                <p:cNvSpPr txBox="1"/>
                <p:nvPr/>
              </p:nvSpPr>
              <p:spPr>
                <a:xfrm>
                  <a:off x="301365" y="3132802"/>
                  <a:ext cx="2386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     1     −6       −9         14</m:t>
                        </m:r>
                      </m:oMath>
                    </m:oMathPara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E633ADE-AE95-37B0-ACED-D1D200ED0E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1365" y="3132802"/>
                  <a:ext cx="2386486" cy="246221"/>
                </a:xfrm>
                <a:prstGeom prst="rect">
                  <a:avLst/>
                </a:prstGeom>
                <a:blipFill>
                  <a:blip r:embed="rId6"/>
                  <a:stretch>
                    <a:fillRect l="-1535" r="-1279" b="-5000"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18A27542-4586-CA59-E269-193803AAAD25}"/>
                </a:ext>
              </a:extLst>
            </p:cNvPr>
            <p:cNvCxnSpPr>
              <a:cxnSpLocks/>
            </p:cNvCxnSpPr>
            <p:nvPr/>
          </p:nvCxnSpPr>
          <p:spPr>
            <a:xfrm>
              <a:off x="514205" y="3169013"/>
              <a:ext cx="0" cy="47318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F9E79487-B556-5A14-233A-0E728D859EA1}"/>
                </a:ext>
              </a:extLst>
            </p:cNvPr>
            <p:cNvCxnSpPr>
              <a:cxnSpLocks/>
            </p:cNvCxnSpPr>
            <p:nvPr/>
          </p:nvCxnSpPr>
          <p:spPr>
            <a:xfrm>
              <a:off x="514205" y="3630894"/>
              <a:ext cx="222899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xmlns="" id="{44BCDF7D-23E6-F874-7FAF-DEDFAC9321A2}"/>
                    </a:ext>
                  </a:extLst>
                </p:cNvPr>
                <p:cNvSpPr txBox="1"/>
                <p:nvPr/>
              </p:nvSpPr>
              <p:spPr>
                <a:xfrm>
                  <a:off x="1185715" y="3376574"/>
                  <a:ext cx="153048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       −5   − 14 </m:t>
                        </m:r>
                      </m:oMath>
                    </m:oMathPara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5D00A48-01F7-6EC9-173E-BE37C49D2A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5715" y="3376574"/>
                  <a:ext cx="1530484" cy="246221"/>
                </a:xfrm>
                <a:prstGeom prst="rect">
                  <a:avLst/>
                </a:prstGeom>
                <a:blipFill>
                  <a:blip r:embed="rId7"/>
                  <a:stretch>
                    <a:fillRect l="-2390" b="-7500"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6A23AC53-BE1D-8F93-EF92-FC5AFB6BFD82}"/>
                </a:ext>
              </a:extLst>
            </p:cNvPr>
            <p:cNvSpPr txBox="1"/>
            <p:nvPr/>
          </p:nvSpPr>
          <p:spPr>
            <a:xfrm>
              <a:off x="2895600" y="3507783"/>
              <a:ext cx="11541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ID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xmlns="" id="{CA2348E9-F3DE-5654-584F-15855089785B}"/>
                    </a:ext>
                  </a:extLst>
                </p:cNvPr>
                <p:cNvSpPr txBox="1"/>
                <p:nvPr/>
              </p:nvSpPr>
              <p:spPr>
                <a:xfrm>
                  <a:off x="623197" y="3642195"/>
                  <a:ext cx="209313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     −5     −14            0</m:t>
                        </m:r>
                      </m:oMath>
                    </m:oMathPara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EB4A682-994B-E5A2-C71C-31F109D631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197" y="3642195"/>
                  <a:ext cx="2093137" cy="246221"/>
                </a:xfrm>
                <a:prstGeom prst="rect">
                  <a:avLst/>
                </a:prstGeom>
                <a:blipFill>
                  <a:blip r:embed="rId8"/>
                  <a:stretch>
                    <a:fillRect l="-2041" r="-1458" b="-4878"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0E8A7FE2-5014-FA3A-87A2-CE0A75B0DC19}"/>
                </a:ext>
              </a:extLst>
            </p:cNvPr>
            <p:cNvCxnSpPr/>
            <p:nvPr/>
          </p:nvCxnSpPr>
          <p:spPr>
            <a:xfrm>
              <a:off x="2286000" y="3642195"/>
              <a:ext cx="0" cy="24622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180D7342-9158-C3AB-BC0C-5D49AE348EE8}"/>
                </a:ext>
              </a:extLst>
            </p:cNvPr>
            <p:cNvCxnSpPr/>
            <p:nvPr/>
          </p:nvCxnSpPr>
          <p:spPr>
            <a:xfrm>
              <a:off x="2286000" y="3888416"/>
              <a:ext cx="58469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xmlns="" id="{413B7863-479C-82D7-4CFD-99F1D43183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3910" y="3531263"/>
              <a:ext cx="285605" cy="1830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xmlns="" id="{F6A076CD-4F84-BEF8-0137-5BC18297A4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22948" y="3531262"/>
              <a:ext cx="285605" cy="1830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xmlns="" id="{09640DE1-3E53-E917-6B48-C53A74771C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94457" y="3558622"/>
              <a:ext cx="285605" cy="1830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25287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F189C2C3-F935-4545-CC48-D588852DA032}"/>
                  </a:ext>
                </a:extLst>
              </p:cNvPr>
              <p:cNvSpPr txBox="1"/>
              <p:nvPr/>
            </p:nvSpPr>
            <p:spPr>
              <a:xfrm>
                <a:off x="457200" y="819150"/>
                <a:ext cx="5181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Jumlahkan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koefisien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1−6−9+14=0</m:t>
                    </m:r>
                  </m:oMath>
                </a14:m>
                <a:endParaRPr lang="en-ID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189C2C3-F935-4545-CC48-D588852DA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819150"/>
                <a:ext cx="5181600" cy="369332"/>
              </a:xfrm>
              <a:prstGeom prst="rect">
                <a:avLst/>
              </a:prstGeom>
              <a:blipFill>
                <a:blip r:embed="rId3"/>
                <a:stretch>
                  <a:fillRect l="-94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6046507A-F74D-8806-E16F-898F7A8C5454}"/>
                  </a:ext>
                </a:extLst>
              </p:cNvPr>
              <p:cNvSpPr txBox="1"/>
              <p:nvPr/>
            </p:nvSpPr>
            <p:spPr>
              <a:xfrm>
                <a:off x="609600" y="1428750"/>
                <a:ext cx="4876800" cy="12890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+2)(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−7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Jadi,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nilai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atau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=−2</m:t>
                    </m:r>
                  </m:oMath>
                </a14:m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atau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=7.</m:t>
                    </m:r>
                  </m:oMath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046507A-F74D-8806-E16F-898F7A8C54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428750"/>
                <a:ext cx="4876800" cy="1289071"/>
              </a:xfrm>
              <a:prstGeom prst="rect">
                <a:avLst/>
              </a:prstGeom>
              <a:blipFill>
                <a:blip r:embed="rId4"/>
                <a:stretch>
                  <a:fillRect l="-1000" b="-6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116D61A-478D-F04E-26F3-17F7ECA658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818680"/>
            <a:ext cx="3220952" cy="263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562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E2E29A3F-8689-4BFD-88DA-819CE988D700}"/>
              </a:ext>
            </a:extLst>
          </p:cNvPr>
          <p:cNvGrpSpPr/>
          <p:nvPr/>
        </p:nvGrpSpPr>
        <p:grpSpPr>
          <a:xfrm>
            <a:off x="228600" y="44110"/>
            <a:ext cx="8610600" cy="666750"/>
            <a:chOff x="228600" y="0"/>
            <a:chExt cx="2438400" cy="666750"/>
          </a:xfrm>
        </p:grpSpPr>
        <p:sp>
          <p:nvSpPr>
            <p:cNvPr id="14" name="Round Same Side Corner Rectangle 1">
              <a:extLst>
                <a:ext uri="{FF2B5EF4-FFF2-40B4-BE49-F238E27FC236}">
                  <a16:creationId xmlns:a16="http://schemas.microsoft.com/office/drawing/2014/main" xmlns="" id="{8699AA58-24B2-4657-A93E-2A7C71F480D8}"/>
                </a:ext>
              </a:extLst>
            </p:cNvPr>
            <p:cNvSpPr/>
            <p:nvPr/>
          </p:nvSpPr>
          <p:spPr>
            <a:xfrm flipV="1">
              <a:off x="228600" y="0"/>
              <a:ext cx="2438400" cy="666750"/>
            </a:xfrm>
            <a:prstGeom prst="round2Same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B01E743C-8C9F-488C-8795-D65008A91FD9}"/>
                </a:ext>
              </a:extLst>
            </p:cNvPr>
            <p:cNvSpPr txBox="1"/>
            <p:nvPr/>
          </p:nvSpPr>
          <p:spPr>
            <a:xfrm>
              <a:off x="437147" y="133320"/>
              <a:ext cx="22082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ID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ubungan</a:t>
              </a:r>
              <a:r>
                <a:rPr lang="en-ID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Akar-Akar</a:t>
              </a:r>
              <a:r>
                <a:rPr lang="en-ID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Polinomial</a:t>
              </a:r>
              <a:r>
                <a:rPr lang="en-ID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dengan</a:t>
              </a:r>
              <a:r>
                <a:rPr lang="en-ID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Koefisien-Koefisien</a:t>
              </a:r>
              <a:r>
                <a:rPr lang="en-ID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Suku</a:t>
              </a:r>
              <a:endParaRPr lang="en-ID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1ED36791-FA5B-4A69-BFC4-5C85C8DFD839}"/>
                  </a:ext>
                </a:extLst>
              </p:cNvPr>
              <p:cNvSpPr txBox="1"/>
              <p:nvPr/>
            </p:nvSpPr>
            <p:spPr>
              <a:xfrm>
                <a:off x="228600" y="853008"/>
                <a:ext cx="7620000" cy="2214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Pada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persamaan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kuadrat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𝑏𝑥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 </m:t>
                    </m:r>
                  </m:oMath>
                </a14:m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jika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akar-akarnya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D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D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D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=0.</m:t>
                    </m:r>
                  </m:oMath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00050" indent="-400050" algn="just">
                  <a:lnSpc>
                    <a:spcPct val="150000"/>
                  </a:lnSpc>
                  <a:buAutoNum type="romanLcParenBoth"/>
                </a:pP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Jumlah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akar-akarnya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D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ID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00050" indent="-400050" algn="just">
                  <a:lnSpc>
                    <a:spcPct val="150000"/>
                  </a:lnSpc>
                  <a:buAutoNum type="romanLcParenBoth"/>
                </a:pP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Hasil kali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akar-akarnya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D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ID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ED36791-FA5B-4A69-BFC4-5C85C8DFD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853008"/>
                <a:ext cx="7620000" cy="2214324"/>
              </a:xfrm>
              <a:prstGeom prst="rect">
                <a:avLst/>
              </a:prstGeom>
              <a:blipFill>
                <a:blip r:embed="rId2"/>
                <a:stretch>
                  <a:fillRect l="-720" r="-640" b="-826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27E6C94-0610-8998-4014-6869475E6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818680"/>
            <a:ext cx="3220952" cy="263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9729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5918533-F01A-CB5C-5563-C363394704F7}"/>
              </a:ext>
            </a:extLst>
          </p:cNvPr>
          <p:cNvGrpSpPr/>
          <p:nvPr/>
        </p:nvGrpSpPr>
        <p:grpSpPr>
          <a:xfrm>
            <a:off x="0" y="132120"/>
            <a:ext cx="5486400" cy="456803"/>
            <a:chOff x="0" y="132120"/>
            <a:chExt cx="4191000" cy="45680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92B52B5D-A0CE-9AFA-153D-B694DCF14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2120"/>
              <a:ext cx="3810000" cy="45680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92CAE767-2D07-8609-99C0-29575F82100D}"/>
                </a:ext>
              </a:extLst>
            </p:cNvPr>
            <p:cNvSpPr txBox="1"/>
            <p:nvPr/>
          </p:nvSpPr>
          <p:spPr>
            <a:xfrm>
              <a:off x="838200" y="133350"/>
              <a:ext cx="3352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1.7 </a:t>
              </a:r>
              <a:r>
                <a:rPr lang="en-ID" sz="2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Fungsi</a:t>
              </a:r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2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Pecahan</a:t>
              </a:r>
              <a:r>
                <a:rPr lang="en-ID" sz="2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Sebagian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03727C47-F5CA-696D-4DA2-3D89CDF9447B}"/>
                  </a:ext>
                </a:extLst>
              </p:cNvPr>
              <p:cNvSpPr/>
              <p:nvPr/>
            </p:nvSpPr>
            <p:spPr>
              <a:xfrm>
                <a:off x="384464" y="776738"/>
                <a:ext cx="8302336" cy="21693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Pecahan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160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dapat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dinyatakan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sebagai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berikut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−1)(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+2)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−1)(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+2)</m:t>
                          </m:r>
                        </m:den>
                      </m:f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en-US" sz="16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Dapat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dilihat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derajat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pembilang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sekurang-kurangnya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satu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kurangnya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dari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derajat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penyebut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sebelumnya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3727C47-F5CA-696D-4DA2-3D89CDF944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64" y="776738"/>
                <a:ext cx="8302336" cy="2169312"/>
              </a:xfrm>
              <a:prstGeom prst="rect">
                <a:avLst/>
              </a:prstGeom>
              <a:blipFill>
                <a:blip r:embed="rId4"/>
                <a:stretch>
                  <a:fillRect l="-367" r="-441" b="-2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52526616-22E2-0FED-E586-B7AECA09DE7D}"/>
              </a:ext>
            </a:extLst>
          </p:cNvPr>
          <p:cNvGrpSpPr/>
          <p:nvPr/>
        </p:nvGrpSpPr>
        <p:grpSpPr>
          <a:xfrm>
            <a:off x="2492841" y="3028950"/>
            <a:ext cx="4085581" cy="1566412"/>
            <a:chOff x="6172200" y="565684"/>
            <a:chExt cx="3124200" cy="192986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A68825E6-930D-CCF6-4BFC-0FE22E9E5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2200" y="565684"/>
              <a:ext cx="3124200" cy="1929866"/>
            </a:xfrm>
            <a:prstGeom prst="rect">
              <a:avLst/>
            </a:prstGeo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xmlns="" id="{0476E41F-B218-F84D-38D7-E0685E60A321}"/>
                    </a:ext>
                  </a:extLst>
                </p:cNvPr>
                <p:cNvSpPr/>
                <p:nvPr/>
              </p:nvSpPr>
              <p:spPr>
                <a:xfrm>
                  <a:off x="6324600" y="720367"/>
                  <a:ext cx="2971800" cy="115273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Untuk </a:t>
                  </a:r>
                  <a:r>
                    <a:rPr lang="en-US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setiap</a:t>
                  </a:r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faktor</a:t>
                  </a:r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linier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𝑎𝑥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pada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penyebut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terdapat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satu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pecahan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dalam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bentuk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ID" sz="16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dimana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konstanta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0476E41F-B218-F84D-38D7-E0685E60A3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4600" y="720367"/>
                  <a:ext cx="2971800" cy="1152737"/>
                </a:xfrm>
                <a:prstGeom prst="rect">
                  <a:avLst/>
                </a:prstGeom>
                <a:blipFill>
                  <a:blip r:embed="rId6"/>
                  <a:stretch>
                    <a:fillRect l="-942" t="-1948" r="-785" b="-129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314840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84CB297-CA6D-4E10-B845-3F21449382E8}"/>
              </a:ext>
            </a:extLst>
          </p:cNvPr>
          <p:cNvGrpSpPr/>
          <p:nvPr/>
        </p:nvGrpSpPr>
        <p:grpSpPr>
          <a:xfrm>
            <a:off x="228600" y="174698"/>
            <a:ext cx="1428605" cy="481122"/>
            <a:chOff x="400195" y="2319228"/>
            <a:chExt cx="1428605" cy="48112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FBC1DF3A-71FB-490B-A01B-417210516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195" y="2319228"/>
              <a:ext cx="1428605" cy="481122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D2E20D5-F6BF-419D-8C81-2BFD8839A220}"/>
                </a:ext>
              </a:extLst>
            </p:cNvPr>
            <p:cNvSpPr/>
            <p:nvPr/>
          </p:nvSpPr>
          <p:spPr>
            <a:xfrm>
              <a:off x="665987" y="2352473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ID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Contoh</a:t>
              </a:r>
              <a:endParaRPr lang="en-ID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B53B7E70-E02B-4313-81EF-7846DDDEC8A0}"/>
                  </a:ext>
                </a:extLst>
              </p:cNvPr>
              <p:cNvSpPr txBox="1"/>
              <p:nvPr/>
            </p:nvSpPr>
            <p:spPr>
              <a:xfrm>
                <a:off x="228600" y="610520"/>
                <a:ext cx="8839200" cy="2217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Nyatakan </a:t>
                </a: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fungsi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pecahan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+ 3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+ 6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−1)(</m:t>
                        </m:r>
                        <m:sSup>
                          <m:sSupPr>
                            <m:ctrlPr>
                              <a:rPr lang="en-US" sz="160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menjadi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fungsi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pecahan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sebagian</a:t>
                </a:r>
                <a:r>
                  <a: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ID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Jawab: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−1)(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+4)</m:t>
                          </m:r>
                        </m:den>
                      </m:f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sz="1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ID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ID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53B7E70-E02B-4313-81EF-7846DDDEC8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610520"/>
                <a:ext cx="8839200" cy="2217017"/>
              </a:xfrm>
              <a:prstGeom prst="rect">
                <a:avLst/>
              </a:prstGeom>
              <a:blipFill>
                <a:blip r:embed="rId3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E357D458-B8F8-3239-8F83-E14A646A407A}"/>
                  </a:ext>
                </a:extLst>
              </p:cNvPr>
              <p:cNvSpPr txBox="1"/>
              <p:nvPr/>
            </p:nvSpPr>
            <p:spPr>
              <a:xfrm>
                <a:off x="1828800" y="2558016"/>
                <a:ext cx="2937151" cy="8066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+(2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−1)(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−1)(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357D458-B8F8-3239-8F83-E14A646A4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2558016"/>
                <a:ext cx="2937151" cy="8066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0AE6A332-915F-44D3-6FE9-EFC32F8ADE8B}"/>
                  </a:ext>
                </a:extLst>
              </p:cNvPr>
              <p:cNvSpPr txBox="1"/>
              <p:nvPr/>
            </p:nvSpPr>
            <p:spPr>
              <a:xfrm>
                <a:off x="1752600" y="3370274"/>
                <a:ext cx="3190937" cy="8066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+(2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)(4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−1)(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ID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E6A332-915F-44D3-6FE9-EFC32F8AD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370274"/>
                <a:ext cx="3190937" cy="8066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26221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223E11E2-9177-4C9D-BE9F-91FB4C3A6EA8}"/>
              </a:ext>
            </a:extLst>
          </p:cNvPr>
          <p:cNvGrpSpPr/>
          <p:nvPr/>
        </p:nvGrpSpPr>
        <p:grpSpPr>
          <a:xfrm>
            <a:off x="228600" y="610520"/>
            <a:ext cx="5523558" cy="3100823"/>
            <a:chOff x="228600" y="610520"/>
            <a:chExt cx="5523558" cy="31008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xmlns="" id="{B53B7E70-E02B-4313-81EF-7846DDDEC8A0}"/>
                    </a:ext>
                  </a:extLst>
                </p:cNvPr>
                <p:cNvSpPr txBox="1"/>
                <p:nvPr/>
              </p:nvSpPr>
              <p:spPr>
                <a:xfrm>
                  <a:off x="228600" y="610520"/>
                  <a:ext cx="4267200" cy="7867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Koefisien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=4</m:t>
                      </m:r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	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ID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Koefisien</a:t>
                  </a:r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 :2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=3</m:t>
                      </m:r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	</a:t>
                  </a: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B53B7E70-E02B-4313-81EF-7846DDDEC8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00" y="610520"/>
                  <a:ext cx="4267200" cy="786754"/>
                </a:xfrm>
                <a:prstGeom prst="rect">
                  <a:avLst/>
                </a:prstGeom>
                <a:blipFill>
                  <a:blip r:embed="rId2"/>
                  <a:stretch>
                    <a:fillRect l="-857" b="-930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xmlns="" id="{6C8DC9AF-C1A7-6B6E-03D4-FF1EB2C32D73}"/>
                    </a:ext>
                  </a:extLst>
                </p:cNvPr>
                <p:cNvSpPr txBox="1"/>
                <p:nvPr/>
              </p:nvSpPr>
              <p:spPr>
                <a:xfrm>
                  <a:off x="1981200" y="1364732"/>
                  <a:ext cx="2286000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a14:m>
                  <a:r>
                    <a:rPr lang="en-ID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	</a:t>
                  </a: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C8DC9AF-C1A7-6B6E-03D4-FF1EB2C32D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1200" y="1364732"/>
                  <a:ext cx="2286000" cy="246221"/>
                </a:xfrm>
                <a:prstGeom prst="rect">
                  <a:avLst/>
                </a:prstGeom>
                <a:blipFill>
                  <a:blip r:embed="rId3"/>
                  <a:stretch>
                    <a:fillRect l="-2933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xmlns="" id="{4FFE5E10-6C85-9358-BEFC-C8E91358E357}"/>
                    </a:ext>
                  </a:extLst>
                </p:cNvPr>
                <p:cNvSpPr txBox="1"/>
                <p:nvPr/>
              </p:nvSpPr>
              <p:spPr>
                <a:xfrm>
                  <a:off x="3276600" y="745328"/>
                  <a:ext cx="51828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…(1)</m:t>
                        </m:r>
                      </m:oMath>
                    </m:oMathPara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FFE5E10-6C85-9358-BEFC-C8E91358E3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6600" y="745328"/>
                  <a:ext cx="518282" cy="246221"/>
                </a:xfrm>
                <a:prstGeom prst="rect">
                  <a:avLst/>
                </a:prstGeom>
                <a:blipFill>
                  <a:blip r:embed="rId4"/>
                  <a:stretch>
                    <a:fillRect r="-12941" b="-341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xmlns="" id="{3CBFF598-7457-70DA-8DA2-B6FD43F2F574}"/>
                    </a:ext>
                  </a:extLst>
                </p:cNvPr>
                <p:cNvSpPr txBox="1"/>
                <p:nvPr/>
              </p:nvSpPr>
              <p:spPr>
                <a:xfrm>
                  <a:off x="3276600" y="1333010"/>
                  <a:ext cx="51828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…(2)</m:t>
                        </m:r>
                      </m:oMath>
                    </m:oMathPara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CBFF598-7457-70DA-8DA2-B6FD43F2F5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6600" y="1333010"/>
                  <a:ext cx="518282" cy="246221"/>
                </a:xfrm>
                <a:prstGeom prst="rect">
                  <a:avLst/>
                </a:prstGeom>
                <a:blipFill>
                  <a:blip r:embed="rId5"/>
                  <a:stretch>
                    <a:fillRect r="-12941" b="-3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xmlns="" id="{61F080C9-E6FB-8039-D3CC-C34BF09AA87E}"/>
                    </a:ext>
                  </a:extLst>
                </p:cNvPr>
                <p:cNvSpPr txBox="1"/>
                <p:nvPr/>
              </p:nvSpPr>
              <p:spPr>
                <a:xfrm>
                  <a:off x="3278372" y="1716281"/>
                  <a:ext cx="51828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…(3)</m:t>
                        </m:r>
                      </m:oMath>
                    </m:oMathPara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1F080C9-E6FB-8039-D3CC-C34BF09AA8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8372" y="1716281"/>
                  <a:ext cx="518282" cy="246221"/>
                </a:xfrm>
                <a:prstGeom prst="rect">
                  <a:avLst/>
                </a:prstGeom>
                <a:blipFill>
                  <a:blip r:embed="rId6"/>
                  <a:stretch>
                    <a:fillRect r="-12941" b="-3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xmlns="" id="{4B1CFA34-EA23-DB4D-D6E6-F0A711186166}"/>
                    </a:ext>
                  </a:extLst>
                </p:cNvPr>
                <p:cNvSpPr txBox="1"/>
                <p:nvPr/>
              </p:nvSpPr>
              <p:spPr>
                <a:xfrm>
                  <a:off x="3265967" y="2026508"/>
                  <a:ext cx="51828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…(4)</m:t>
                        </m:r>
                      </m:oMath>
                    </m:oMathPara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B1CFA34-EA23-DB4D-D6E6-F0A7111861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967" y="2026508"/>
                  <a:ext cx="518282" cy="246221"/>
                </a:xfrm>
                <a:prstGeom prst="rect">
                  <a:avLst/>
                </a:prstGeom>
                <a:blipFill>
                  <a:blip r:embed="rId7"/>
                  <a:stretch>
                    <a:fillRect r="-12941" b="-341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xmlns="" id="{8B26D739-1C36-F7B8-174C-489291B70BB4}"/>
                    </a:ext>
                  </a:extLst>
                </p:cNvPr>
                <p:cNvSpPr txBox="1"/>
                <p:nvPr/>
              </p:nvSpPr>
              <p:spPr>
                <a:xfrm>
                  <a:off x="264042" y="1569592"/>
                  <a:ext cx="4267200" cy="4174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Dari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(1)</m:t>
                      </m:r>
                    </m:oMath>
                  </a14:m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dan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a14:m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B26D739-1C36-F7B8-174C-489291B70B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4042" y="1569592"/>
                  <a:ext cx="4267200" cy="417422"/>
                </a:xfrm>
                <a:prstGeom prst="rect">
                  <a:avLst/>
                </a:prstGeom>
                <a:blipFill>
                  <a:blip r:embed="rId8"/>
                  <a:stretch>
                    <a:fillRect l="-714" b="-173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xmlns="" id="{88420903-663D-B37E-A221-7A1C5EA29CD9}"/>
                    </a:ext>
                  </a:extLst>
                </p:cNvPr>
                <p:cNvSpPr txBox="1"/>
                <p:nvPr/>
              </p:nvSpPr>
              <p:spPr>
                <a:xfrm>
                  <a:off x="283950" y="1950621"/>
                  <a:ext cx="3241158" cy="4174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Konstanta</a:t>
                  </a:r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a14:m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8420903-663D-B37E-A221-7A1C5EA29C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950" y="1950621"/>
                  <a:ext cx="3241158" cy="417422"/>
                </a:xfrm>
                <a:prstGeom prst="rect">
                  <a:avLst/>
                </a:prstGeom>
                <a:blipFill>
                  <a:blip r:embed="rId9"/>
                  <a:stretch>
                    <a:fillRect l="-1130" b="-191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xmlns="" id="{8B534AC5-0835-3F2D-4324-86DFE5B00A51}"/>
                    </a:ext>
                  </a:extLst>
                </p:cNvPr>
                <p:cNvSpPr txBox="1"/>
                <p:nvPr/>
              </p:nvSpPr>
              <p:spPr>
                <a:xfrm>
                  <a:off x="283950" y="2499000"/>
                  <a:ext cx="5430579" cy="4174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Dari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a14:m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dan </a:t>
                  </a:r>
                  <a14:m>
                    <m:oMath xmlns:m="http://schemas.openxmlformats.org/officeDocument/2006/math"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diperoleh</a:t>
                  </a:r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=2,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a14:m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dan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=2.</m:t>
                      </m:r>
                    </m:oMath>
                  </a14:m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B534AC5-0835-3F2D-4324-86DFE5B00A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950" y="2499000"/>
                  <a:ext cx="5430579" cy="417422"/>
                </a:xfrm>
                <a:prstGeom prst="rect">
                  <a:avLst/>
                </a:prstGeom>
                <a:blipFill>
                  <a:blip r:embed="rId10"/>
                  <a:stretch>
                    <a:fillRect l="-674" b="-191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xmlns="" id="{57B04149-0D7E-AEFC-100C-DB51B1B6C4AA}"/>
                    </a:ext>
                  </a:extLst>
                </p:cNvPr>
                <p:cNvSpPr txBox="1"/>
                <p:nvPr/>
              </p:nvSpPr>
              <p:spPr>
                <a:xfrm>
                  <a:off x="321579" y="3047379"/>
                  <a:ext cx="5430579" cy="6639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Jadi,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−1)(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+4)</m:t>
                          </m:r>
                        </m:den>
                      </m:f>
                    </m:oMath>
                  </a14:m>
                  <a:r>
                    <a:rPr lang="en-US" sz="16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i="1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0" i="1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+2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b="0" i="1" smtClean="0"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a14:m>
                  <a:endParaRPr lang="en-ID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7B04149-0D7E-AEFC-100C-DB51B1B6C4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1579" y="3047379"/>
                  <a:ext cx="5430579" cy="663964"/>
                </a:xfrm>
                <a:prstGeom prst="rect">
                  <a:avLst/>
                </a:prstGeom>
                <a:blipFill>
                  <a:blip r:embed="rId11"/>
                  <a:stretch>
                    <a:fillRect l="-673" b="-27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4589967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2120"/>
            <a:ext cx="7391400" cy="462895"/>
            <a:chOff x="0" y="132120"/>
            <a:chExt cx="3581400" cy="46289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2120"/>
              <a:ext cx="3429000" cy="45680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CB7F931D-D90E-1E13-2A09-7657B6BADC18}"/>
                </a:ext>
              </a:extLst>
            </p:cNvPr>
            <p:cNvSpPr txBox="1"/>
            <p:nvPr/>
          </p:nvSpPr>
          <p:spPr>
            <a:xfrm>
              <a:off x="617483" y="133350"/>
              <a:ext cx="29639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1.8 </a:t>
              </a:r>
              <a:r>
                <a:rPr lang="en-ID" sz="24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Masalah</a:t>
              </a:r>
              <a:r>
                <a:rPr lang="en-ID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yang </a:t>
              </a:r>
              <a:r>
                <a:rPr lang="en-ID" sz="24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Melibatkan</a:t>
              </a:r>
              <a:r>
                <a:rPr lang="en-ID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D" sz="24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Polinomial</a:t>
              </a:r>
              <a:endParaRPr lang="en-ID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81000" y="1608861"/>
                <a:ext cx="8256351" cy="21200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Sebuah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perusahaan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sepatu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mempunyai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persediaan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bahan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baku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kulit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yang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memenuhi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persamaan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D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di mana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dalam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meter.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Apabila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bahan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baku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untuk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sebuah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sepatu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adalah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</m:oMath>
                </a14:m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tentukan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342900" indent="-342900" algn="just">
                  <a:lnSpc>
                    <a:spcPct val="150000"/>
                  </a:lnSpc>
                  <a:buAutoNum type="alphaLcPeriod"/>
                </a:pP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Jumlah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sepatu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yang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dapat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diproduksi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 marL="342900" indent="-342900" algn="just">
                  <a:lnSpc>
                    <a:spcPct val="150000"/>
                  </a:lnSpc>
                  <a:buAutoNum type="alphaLcPeriod"/>
                </a:pP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Sisa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bahan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baku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setelah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baku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setelah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diproduksi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608861"/>
                <a:ext cx="8256351" cy="2120068"/>
              </a:xfrm>
              <a:prstGeom prst="rect">
                <a:avLst/>
              </a:prstGeom>
              <a:blipFill>
                <a:blip r:embed="rId3"/>
                <a:stretch>
                  <a:fillRect l="-665" r="-591" b="-3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79C35ED-A4A2-143B-D293-FD11C24F308B}"/>
              </a:ext>
            </a:extLst>
          </p:cNvPr>
          <p:cNvGrpSpPr/>
          <p:nvPr/>
        </p:nvGrpSpPr>
        <p:grpSpPr>
          <a:xfrm>
            <a:off x="381000" y="971550"/>
            <a:ext cx="1474199" cy="481122"/>
            <a:chOff x="400195" y="2319228"/>
            <a:chExt cx="1428605" cy="48112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4206E295-C1CA-8A6B-28D3-359AA6F70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195" y="2319228"/>
              <a:ext cx="1428605" cy="481122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383C5049-349D-C753-B974-736B7FCA439A}"/>
                </a:ext>
              </a:extLst>
            </p:cNvPr>
            <p:cNvSpPr/>
            <p:nvPr/>
          </p:nvSpPr>
          <p:spPr>
            <a:xfrm>
              <a:off x="665987" y="2352473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ID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Contoh</a:t>
              </a:r>
              <a:endParaRPr lang="en-ID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4656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53B7E70-E02B-4313-81EF-7846DDDEC8A0}"/>
              </a:ext>
            </a:extLst>
          </p:cNvPr>
          <p:cNvSpPr txBox="1"/>
          <p:nvPr/>
        </p:nvSpPr>
        <p:spPr>
          <a:xfrm>
            <a:off x="609600" y="285750"/>
            <a:ext cx="7848600" cy="128907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Jawab:</a:t>
            </a:r>
          </a:p>
          <a:p>
            <a:pPr algn="just">
              <a:lnSpc>
                <a:spcPct val="150000"/>
              </a:lnSpc>
            </a:pP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sepatu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diproduksi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persediaan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baku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dibagi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baku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Hörner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diperoleh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81F37629-D792-331A-3558-CF24F1232B7F}"/>
              </a:ext>
            </a:extLst>
          </p:cNvPr>
          <p:cNvGrpSpPr/>
          <p:nvPr/>
        </p:nvGrpSpPr>
        <p:grpSpPr>
          <a:xfrm>
            <a:off x="3314700" y="1805699"/>
            <a:ext cx="2525838" cy="934757"/>
            <a:chOff x="609600" y="1581150"/>
            <a:chExt cx="2599790" cy="10695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xmlns="" id="{ECB6B16B-92B7-24B5-0D85-F4278C71C2E8}"/>
                    </a:ext>
                  </a:extLst>
                </p:cNvPr>
                <p:cNvSpPr txBox="1"/>
                <p:nvPr/>
              </p:nvSpPr>
              <p:spPr>
                <a:xfrm>
                  <a:off x="609600" y="1581150"/>
                  <a:ext cx="2270312" cy="3169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     1     −3         4     0</m:t>
                        </m:r>
                      </m:oMath>
                    </m:oMathPara>
                  </a14:m>
                  <a:endPara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CB6B16B-92B7-24B5-0D85-F4278C71C2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600" y="1581150"/>
                  <a:ext cx="2270312" cy="316935"/>
                </a:xfrm>
                <a:prstGeom prst="rect">
                  <a:avLst/>
                </a:prstGeom>
                <a:blipFill>
                  <a:blip r:embed="rId2"/>
                  <a:stretch>
                    <a:fillRect l="-2210" r="-1934" b="-8696"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98C9BCAE-A327-5A65-59E5-6B5B830246EA}"/>
                </a:ext>
              </a:extLst>
            </p:cNvPr>
            <p:cNvCxnSpPr/>
            <p:nvPr/>
          </p:nvCxnSpPr>
          <p:spPr>
            <a:xfrm>
              <a:off x="914400" y="1581150"/>
              <a:ext cx="0" cy="685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xmlns="" id="{D895BBEB-C95D-3BD2-AD1C-0AA216D8075C}"/>
                    </a:ext>
                  </a:extLst>
                </p:cNvPr>
                <p:cNvSpPr txBox="1"/>
                <p:nvPr/>
              </p:nvSpPr>
              <p:spPr>
                <a:xfrm>
                  <a:off x="1642609" y="1888283"/>
                  <a:ext cx="1226298" cy="31693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b="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    −2     4</m:t>
                      </m:r>
                    </m:oMath>
                  </a14:m>
                  <a:endPara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895BBEB-C95D-3BD2-AD1C-0AA216D807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42609" y="1888283"/>
                  <a:ext cx="1226298" cy="316935"/>
                </a:xfrm>
                <a:prstGeom prst="rect">
                  <a:avLst/>
                </a:prstGeom>
                <a:blipFill>
                  <a:blip r:embed="rId3"/>
                  <a:stretch>
                    <a:fillRect l="-2041" r="-5102" b="-8696"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F6C50AF4-131F-9B18-DE56-3ABB9A49034C}"/>
                </a:ext>
              </a:extLst>
            </p:cNvPr>
            <p:cNvCxnSpPr/>
            <p:nvPr/>
          </p:nvCxnSpPr>
          <p:spPr>
            <a:xfrm>
              <a:off x="914400" y="2266950"/>
              <a:ext cx="20574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xmlns="" id="{2E2CC43C-2D34-B7DE-9C07-B391F2BC1E8E}"/>
                    </a:ext>
                  </a:extLst>
                </p:cNvPr>
                <p:cNvSpPr txBox="1"/>
                <p:nvPr/>
              </p:nvSpPr>
              <p:spPr>
                <a:xfrm>
                  <a:off x="1066800" y="2333738"/>
                  <a:ext cx="1821529" cy="3169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    −1         2     4</m:t>
                        </m:r>
                      </m:oMath>
                    </m:oMathPara>
                  </a14:m>
                  <a:endPara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E2CC43C-2D34-B7DE-9C07-B391F2BC1E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6800" y="2333738"/>
                  <a:ext cx="1821529" cy="316935"/>
                </a:xfrm>
                <a:prstGeom prst="rect">
                  <a:avLst/>
                </a:prstGeom>
                <a:blipFill>
                  <a:blip r:embed="rId4"/>
                  <a:stretch>
                    <a:fillRect l="-2759" r="-2414" b="-8696"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xmlns="" id="{2FC77ED0-F77E-1A79-2BC8-CF16FB8A68EB}"/>
                    </a:ext>
                  </a:extLst>
                </p:cNvPr>
                <p:cNvSpPr txBox="1"/>
                <p:nvPr/>
              </p:nvSpPr>
              <p:spPr>
                <a:xfrm>
                  <a:off x="2971800" y="2128450"/>
                  <a:ext cx="237590" cy="3169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FC77ED0-F77E-1A79-2BC8-CF16FB8A68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1800" y="2128450"/>
                  <a:ext cx="237590" cy="316935"/>
                </a:xfrm>
                <a:prstGeom prst="rect">
                  <a:avLst/>
                </a:prstGeom>
                <a:blipFill>
                  <a:blip r:embed="rId5"/>
                  <a:stretch>
                    <a:fillRect l="-18421" r="-21053" b="-8889"/>
                  </a:stretch>
                </a:blipFill>
              </p:spPr>
              <p:txBody>
                <a:bodyPr/>
                <a:lstStyle/>
                <a:p>
                  <a:r>
                    <a:rPr lang="en-ID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xmlns="" id="{61871A0A-9E9F-C3D1-9EE5-557D2CF05538}"/>
                </a:ext>
              </a:extLst>
            </p:cNvPr>
            <p:cNvCxnSpPr/>
            <p:nvPr/>
          </p:nvCxnSpPr>
          <p:spPr>
            <a:xfrm flipV="1">
              <a:off x="1295400" y="2165281"/>
              <a:ext cx="440309" cy="1684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xmlns="" id="{429D267D-F2BB-EBF4-2D58-219E8482E992}"/>
                </a:ext>
              </a:extLst>
            </p:cNvPr>
            <p:cNvCxnSpPr/>
            <p:nvPr/>
          </p:nvCxnSpPr>
          <p:spPr>
            <a:xfrm flipV="1">
              <a:off x="1843797" y="2147839"/>
              <a:ext cx="440309" cy="1684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C03ED33A-0F99-957C-9F5D-6B215C3325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08623" y="2167264"/>
              <a:ext cx="440309" cy="1684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926C084D-6C0A-806B-C5E0-D3B65739E4D8}"/>
                </a:ext>
              </a:extLst>
            </p:cNvPr>
            <p:cNvCxnSpPr/>
            <p:nvPr/>
          </p:nvCxnSpPr>
          <p:spPr>
            <a:xfrm>
              <a:off x="2528777" y="2266949"/>
              <a:ext cx="0" cy="3437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5D9E8A54-7DEA-2486-DD5B-B11D8670763B}"/>
                </a:ext>
              </a:extLst>
            </p:cNvPr>
            <p:cNvCxnSpPr/>
            <p:nvPr/>
          </p:nvCxnSpPr>
          <p:spPr>
            <a:xfrm>
              <a:off x="2528777" y="2610736"/>
              <a:ext cx="4430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F4581D79-80EE-C788-1B3F-4C6FCC018F0C}"/>
                  </a:ext>
                </a:extLst>
              </p:cNvPr>
              <p:cNvSpPr txBox="1"/>
              <p:nvPr/>
            </p:nvSpPr>
            <p:spPr>
              <a:xfrm>
                <a:off x="609600" y="2837244"/>
                <a:ext cx="7828075" cy="1294393"/>
              </a:xfrm>
              <a:prstGeom prst="rect">
                <a:avLst/>
              </a:prstGeom>
              <a:noFill/>
            </p:spPr>
            <p:txBody>
              <a:bodyPr wrap="square" numCol="1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jumlah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sepatu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yang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dapat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diproduksi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adalah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D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b. Dari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cara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Hörner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pada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soal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n-ID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diperoleh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sisa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bahan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baku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setelah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diproduksi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adalah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4 meter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bahan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baku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D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kulit</a:t>
                </a:r>
                <a:r>
                  <a:rPr lang="en-ID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4581D79-80EE-C788-1B3F-4C6FCC018F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837244"/>
                <a:ext cx="7828075" cy="1294393"/>
              </a:xfrm>
              <a:prstGeom prst="rect">
                <a:avLst/>
              </a:prstGeom>
              <a:blipFill>
                <a:blip r:embed="rId6"/>
                <a:stretch>
                  <a:fillRect l="-623" r="-623" b="-6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621103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5010</TotalTime>
  <Words>2280</Words>
  <Application>Microsoft Office PowerPoint</Application>
  <PresentationFormat>On-screen Show (16:9)</PresentationFormat>
  <Paragraphs>163</Paragraphs>
  <Slides>22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Aulia Dwiningtyas Putri</dc:creator>
  <cp:lastModifiedBy>Taryo</cp:lastModifiedBy>
  <cp:revision>151</cp:revision>
  <dcterms:created xsi:type="dcterms:W3CDTF">2022-01-17T01:37:52Z</dcterms:created>
  <dcterms:modified xsi:type="dcterms:W3CDTF">2023-05-12T02:31:39Z</dcterms:modified>
</cp:coreProperties>
</file>